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9" r:id="rId2"/>
    <p:sldId id="290" r:id="rId3"/>
    <p:sldId id="268" r:id="rId4"/>
    <p:sldId id="270" r:id="rId5"/>
    <p:sldId id="276" r:id="rId6"/>
    <p:sldId id="278" r:id="rId7"/>
    <p:sldId id="280" r:id="rId8"/>
    <p:sldId id="281" r:id="rId9"/>
    <p:sldId id="282" r:id="rId10"/>
    <p:sldId id="283" r:id="rId11"/>
    <p:sldId id="284" r:id="rId12"/>
    <p:sldId id="285" r:id="rId13"/>
    <p:sldId id="287" r:id="rId14"/>
    <p:sldId id="256" r:id="rId15"/>
  </p:sldIdLst>
  <p:sldSz cx="9144000" cy="6858000" type="screen4x3"/>
  <p:notesSz cx="9926638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0DA"/>
    <a:srgbClr val="000066"/>
    <a:srgbClr val="233348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30" autoAdjust="0"/>
  </p:normalViewPr>
  <p:slideViewPr>
    <p:cSldViewPr>
      <p:cViewPr varScale="1">
        <p:scale>
          <a:sx n="109" d="100"/>
          <a:sy n="109" d="100"/>
        </p:scale>
        <p:origin x="30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55613-1A68-4869-9C7C-8188455E6F14}" type="datetimeFigureOut">
              <a:rPr lang="ko-KR" altLang="en-US" smtClean="0"/>
              <a:t>2021-02-05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642AA-F4A3-4908-997A-7835073A15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9479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D19D2-82D0-4F0F-93F4-85D750B75DCC}" type="datetimeFigureOut">
              <a:rPr lang="ko-KR" altLang="en-US" smtClean="0"/>
              <a:t>2021-02-05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498AA-578A-4D10-89AB-C12F5DA560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2705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CBD03-63EF-48E3-AF98-0E7FA0CAA31E}" type="slidenum">
              <a: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84908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CBD03-63EF-48E3-AF98-0E7FA0CAA31E}" type="slidenum">
              <a: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6981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3663-EB11-4C4E-93F6-8FAC9C5C253B}" type="datetimeFigureOut">
              <a:rPr lang="ko-KR" altLang="en-US" smtClean="0"/>
              <a:t>2021-02-05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F392-7553-4787-8757-42E999358B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2851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3663-EB11-4C4E-93F6-8FAC9C5C253B}" type="datetimeFigureOut">
              <a:rPr lang="ko-KR" altLang="en-US" smtClean="0"/>
              <a:t>2021-02-05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F392-7553-4787-8757-42E999358B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52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3663-EB11-4C4E-93F6-8FAC9C5C253B}" type="datetimeFigureOut">
              <a:rPr lang="ko-KR" altLang="en-US" smtClean="0"/>
              <a:t>2021-02-05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F392-7553-4787-8757-42E999358B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90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3663-EB11-4C4E-93F6-8FAC9C5C253B}" type="datetimeFigureOut">
              <a:rPr lang="ko-KR" altLang="en-US" smtClean="0"/>
              <a:t>2021-02-05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F392-7553-4787-8757-42E999358B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602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3663-EB11-4C4E-93F6-8FAC9C5C253B}" type="datetimeFigureOut">
              <a:rPr lang="ko-KR" altLang="en-US" smtClean="0"/>
              <a:t>2021-02-05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F392-7553-4787-8757-42E999358B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616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3663-EB11-4C4E-93F6-8FAC9C5C253B}" type="datetimeFigureOut">
              <a:rPr lang="ko-KR" altLang="en-US" smtClean="0"/>
              <a:t>2021-02-05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F392-7553-4787-8757-42E999358B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306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3663-EB11-4C4E-93F6-8FAC9C5C253B}" type="datetimeFigureOut">
              <a:rPr lang="ko-KR" altLang="en-US" smtClean="0"/>
              <a:t>2021-02-05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F392-7553-4787-8757-42E999358B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063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3663-EB11-4C4E-93F6-8FAC9C5C253B}" type="datetimeFigureOut">
              <a:rPr lang="ko-KR" altLang="en-US" smtClean="0"/>
              <a:t>2021-02-05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F392-7553-4787-8757-42E999358B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8539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3663-EB11-4C4E-93F6-8FAC9C5C253B}" type="datetimeFigureOut">
              <a:rPr lang="ko-KR" altLang="en-US" smtClean="0"/>
              <a:t>2021-02-05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F392-7553-4787-8757-42E999358B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230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3663-EB11-4C4E-93F6-8FAC9C5C253B}" type="datetimeFigureOut">
              <a:rPr lang="ko-KR" altLang="en-US" smtClean="0"/>
              <a:t>2021-02-05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F392-7553-4787-8757-42E999358B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9327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3663-EB11-4C4E-93F6-8FAC9C5C253B}" type="datetimeFigureOut">
              <a:rPr lang="ko-KR" altLang="en-US" smtClean="0"/>
              <a:t>2021-02-05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F392-7553-4787-8757-42E999358B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298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73663-EB11-4C4E-93F6-8FAC9C5C253B}" type="datetimeFigureOut">
              <a:rPr lang="ko-KR" altLang="en-US" smtClean="0"/>
              <a:t>2021-02-05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7F392-7553-4787-8757-42E999358B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877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0"/>
            <a:ext cx="4571999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79512" y="692696"/>
            <a:ext cx="36004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dirty="0" smtClean="0">
                <a:solidFill>
                  <a:schemeClr val="bg1"/>
                </a:solidFill>
                <a:latin typeface="Adobe Heiti Std R" pitchFamily="34" charset="-128"/>
              </a:rPr>
              <a:t>2021</a:t>
            </a:r>
            <a:r>
              <a:rPr lang="ko-KR" altLang="en-US" sz="3600" b="1" dirty="0" smtClean="0">
                <a:solidFill>
                  <a:schemeClr val="bg1"/>
                </a:solidFill>
                <a:latin typeface="Adobe Heiti Std R" pitchFamily="34" charset="-128"/>
              </a:rPr>
              <a:t>학년도</a:t>
            </a:r>
            <a:endParaRPr lang="en-US" altLang="ko-KR" sz="3600" b="1" dirty="0" smtClean="0">
              <a:solidFill>
                <a:schemeClr val="bg1"/>
              </a:solidFill>
              <a:latin typeface="Adobe Heiti Std R" pitchFamily="34" charset="-128"/>
            </a:endParaRPr>
          </a:p>
          <a:p>
            <a:pPr>
              <a:lnSpc>
                <a:spcPct val="150000"/>
              </a:lnSpc>
            </a:pPr>
            <a:r>
              <a:rPr lang="ko-KR" altLang="en-US" sz="3600" b="1" dirty="0" smtClean="0">
                <a:solidFill>
                  <a:schemeClr val="bg1"/>
                </a:solidFill>
                <a:latin typeface="Adobe Heiti Std R" pitchFamily="34" charset="-128"/>
              </a:rPr>
              <a:t>신입생 수강신청</a:t>
            </a:r>
            <a:endParaRPr lang="en-US" altLang="ko-KR" sz="3600" b="1" dirty="0" smtClean="0">
              <a:solidFill>
                <a:schemeClr val="bg1"/>
              </a:solidFill>
              <a:latin typeface="Adobe Heiti Std R" pitchFamily="34" charset="-128"/>
            </a:endParaRPr>
          </a:p>
          <a:p>
            <a:pPr>
              <a:lnSpc>
                <a:spcPct val="150000"/>
              </a:lnSpc>
            </a:pPr>
            <a:r>
              <a:rPr lang="ko-KR" altLang="en-US" sz="3600" b="1" dirty="0" smtClean="0">
                <a:solidFill>
                  <a:schemeClr val="bg1"/>
                </a:solidFill>
                <a:latin typeface="Adobe Heiti Std R" pitchFamily="34" charset="-128"/>
              </a:rPr>
              <a:t>안내 자료</a:t>
            </a:r>
            <a:endParaRPr lang="en-US" altLang="ko-KR" sz="3600" b="1" dirty="0">
              <a:solidFill>
                <a:schemeClr val="bg1"/>
              </a:solidFill>
              <a:latin typeface="Adobe Heiti Std R" pitchFamily="34" charset="-128"/>
            </a:endParaRPr>
          </a:p>
          <a:p>
            <a:pPr lvl="0">
              <a:lnSpc>
                <a:spcPct val="150000"/>
              </a:lnSpc>
            </a:pPr>
            <a:endParaRPr lang="ko-KR" altLang="en-US" sz="2800" kern="0" dirty="0">
              <a:solidFill>
                <a:sysClr val="windowText" lastClr="000000"/>
              </a:solidFill>
              <a:latin typeface="+mj-ea"/>
            </a:endParaRPr>
          </a:p>
          <a:p>
            <a:pPr>
              <a:lnSpc>
                <a:spcPct val="150000"/>
              </a:lnSpc>
            </a:pPr>
            <a:endParaRPr lang="ko-KR" altLang="en-US" sz="2800" b="1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230941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+mj-lt"/>
              </a:rPr>
              <a:t>교무처 </a:t>
            </a:r>
            <a:r>
              <a:rPr lang="ko-KR" altLang="en-US" sz="2400" dirty="0" err="1" smtClean="0">
                <a:solidFill>
                  <a:schemeClr val="bg1"/>
                </a:solidFill>
                <a:latin typeface="+mj-lt"/>
              </a:rPr>
              <a:t>학사운영팀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093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23" y="2991327"/>
            <a:ext cx="8338063" cy="2165866"/>
          </a:xfrm>
          <a:prstGeom prst="rect">
            <a:avLst/>
          </a:prstGeom>
        </p:spPr>
      </p:pic>
      <p:cxnSp>
        <p:nvCxnSpPr>
          <p:cNvPr id="5" name="직선 연결선 4"/>
          <p:cNvCxnSpPr/>
          <p:nvPr/>
        </p:nvCxnSpPr>
        <p:spPr>
          <a:xfrm>
            <a:off x="368300" y="0"/>
            <a:ext cx="0" cy="603528"/>
          </a:xfrm>
          <a:prstGeom prst="line">
            <a:avLst/>
          </a:prstGeom>
          <a:ln w="38100">
            <a:solidFill>
              <a:srgbClr val="E753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368300" y="231031"/>
            <a:ext cx="7372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defRPr/>
            </a:pPr>
            <a:r>
              <a:rPr lang="en-US" altLang="ko-KR" sz="2400" b="1" kern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ysClr val="windowText" lastClr="000000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2-3. </a:t>
            </a:r>
            <a:r>
              <a:rPr lang="ko-KR" altLang="en-US" sz="2400" b="1" kern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ysClr val="windowText" lastClr="000000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수강신청 방법</a:t>
            </a:r>
            <a:endParaRPr lang="ko-KR" altLang="en-US" sz="2400" b="1" kern="0" dirty="0">
              <a:solidFill>
                <a:sysClr val="windowText" lastClr="000000"/>
              </a:solidFill>
              <a:latin typeface="+mj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417" y="836712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8000" algn="l"/>
              </a:tabLst>
            </a:pPr>
            <a:r>
              <a:rPr kumimoji="0" lang="ko-K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맑은 고딕"/>
                <a:ea typeface="맑은 고딕"/>
              </a:rPr>
              <a:t>▶수강신청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46449" y="1368395"/>
            <a:ext cx="8318039" cy="1484541"/>
          </a:xfrm>
          <a:prstGeom prst="rect">
            <a:avLst/>
          </a:prstGeom>
          <a:solidFill>
            <a:schemeClr val="accent2">
              <a:alpha val="20000"/>
            </a:schemeClr>
          </a:solidFill>
          <a:ln w="127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r>
              <a:rPr lang="ko-KR" altLang="en-US" sz="2400" dirty="0" smtClean="0">
                <a:solidFill>
                  <a:schemeClr val="tx1"/>
                </a:solidFill>
                <a:ea typeface="맑은 고딕"/>
              </a:rPr>
              <a:t>◇</a:t>
            </a:r>
            <a:r>
              <a:rPr lang="ko-KR" altLang="en-US" sz="2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위치 </a:t>
            </a:r>
            <a:r>
              <a:rPr lang="en-US" altLang="ko-KR" sz="2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ko-KR" altLang="en-US" sz="2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spc="-3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통합정보시스템 →</a:t>
            </a:r>
            <a:r>
              <a:rPr lang="en-US" altLang="ko-KR" sz="2000" spc="-3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spc="-3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수업 →</a:t>
            </a:r>
            <a:r>
              <a:rPr lang="ko-KR" altLang="en-US" sz="2400" spc="-3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spc="-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수강신청 </a:t>
            </a:r>
            <a:r>
              <a:rPr lang="ko-KR" altLang="en-US" sz="2000" spc="-3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→</a:t>
            </a:r>
            <a:r>
              <a:rPr lang="ko-KR" altLang="en-US" sz="2400" spc="-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spc="-3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수강신청</a:t>
            </a:r>
            <a:r>
              <a:rPr lang="ko-KR" altLang="en-US" sz="2400" spc="-3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spc="-3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defRPr/>
            </a:pPr>
            <a:r>
              <a:rPr lang="ko-KR" altLang="en-US" sz="2400" dirty="0" smtClean="0">
                <a:solidFill>
                  <a:schemeClr val="tx1"/>
                </a:solidFill>
                <a:ea typeface="맑은 고딕"/>
              </a:rPr>
              <a:t>◇</a:t>
            </a: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순서 </a:t>
            </a:r>
            <a:r>
              <a:rPr lang="en-US" altLang="ko-KR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개설강좌정보 조회</a:t>
            </a:r>
            <a:r>
              <a:rPr lang="ko-KR" altLang="en-US" sz="2400" spc="-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spc="-3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spc="-3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학과 및 학년</a:t>
            </a:r>
            <a:r>
              <a:rPr lang="en-US" altLang="ko-KR" sz="2400" spc="-3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spc="-3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주야 일치</a:t>
            </a:r>
            <a:r>
              <a:rPr lang="en-US" altLang="ko-KR" sz="2400" spc="-3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>
              <a:defRPr/>
            </a:pPr>
            <a:r>
              <a:rPr lang="en-US" altLang="ko-KR" sz="2400" spc="-300" dirty="0" smtClean="0">
                <a:solidFill>
                  <a:srgbClr val="333399">
                    <a:lumMod val="20000"/>
                    <a:lumOff val="80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                         </a:t>
            </a:r>
            <a:r>
              <a:rPr lang="ko-KR" altLang="en-US" sz="2400" spc="-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수강신청과목 </a:t>
            </a:r>
            <a:r>
              <a:rPr lang="ko-KR" altLang="en-US" sz="2400" spc="-3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등록 </a:t>
            </a:r>
            <a:r>
              <a:rPr lang="en-US" altLang="ko-KR" sz="2400" spc="-3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( </a:t>
            </a:r>
            <a:r>
              <a:rPr lang="ko-KR" altLang="en-US" sz="2400" spc="-3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강좌번호 확인 후 등록</a:t>
            </a:r>
            <a:r>
              <a:rPr lang="en-US" altLang="ko-KR" sz="2400" spc="-3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spc="-3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835696" y="1974076"/>
            <a:ext cx="432048" cy="360040"/>
          </a:xfrm>
          <a:prstGeom prst="ellipse">
            <a:avLst/>
          </a:prstGeom>
          <a:solidFill>
            <a:srgbClr val="CC00CC"/>
          </a:solidFill>
          <a:ln w="9525" algn="ctr">
            <a:noFill/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ko-KR" sz="2000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endParaRPr lang="ko-KR" altLang="en-US" sz="2000" b="1" dirty="0">
              <a:solidFill>
                <a:srgbClr val="FFFF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타원 12"/>
          <p:cNvSpPr/>
          <p:nvPr/>
        </p:nvSpPr>
        <p:spPr bwMode="auto">
          <a:xfrm>
            <a:off x="1835696" y="2373893"/>
            <a:ext cx="432048" cy="360040"/>
          </a:xfrm>
          <a:prstGeom prst="ellipse">
            <a:avLst/>
          </a:prstGeom>
          <a:solidFill>
            <a:srgbClr val="CC00CC"/>
          </a:solidFill>
          <a:ln w="9525" algn="ctr">
            <a:noFill/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ko-KR" sz="2000" b="1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endParaRPr lang="ko-KR" altLang="en-US" sz="2000" b="1" dirty="0">
              <a:solidFill>
                <a:srgbClr val="FFFF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4750528" y="3639470"/>
            <a:ext cx="4213961" cy="1214365"/>
            <a:chOff x="5256659" y="3969008"/>
            <a:chExt cx="5184578" cy="1813777"/>
          </a:xfrm>
        </p:grpSpPr>
        <p:sp>
          <p:nvSpPr>
            <p:cNvPr id="21" name="타원 20"/>
            <p:cNvSpPr/>
            <p:nvPr/>
          </p:nvSpPr>
          <p:spPr bwMode="auto">
            <a:xfrm>
              <a:off x="5256659" y="3977302"/>
              <a:ext cx="432048" cy="360040"/>
            </a:xfrm>
            <a:prstGeom prst="ellipse">
              <a:avLst/>
            </a:prstGeom>
            <a:solidFill>
              <a:srgbClr val="CC00CC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r>
                <a:rPr lang="en-US" altLang="ko-KR" sz="2000" b="1" dirty="0" smtClean="0">
                  <a:solidFill>
                    <a:srgbClr val="FFFF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1</a:t>
              </a:r>
              <a:endParaRPr lang="ko-KR" altLang="en-US" sz="2000" b="1" dirty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22" name="타원 21"/>
            <p:cNvSpPr/>
            <p:nvPr/>
          </p:nvSpPr>
          <p:spPr bwMode="auto">
            <a:xfrm>
              <a:off x="5256659" y="4788593"/>
              <a:ext cx="432048" cy="360040"/>
            </a:xfrm>
            <a:prstGeom prst="ellipse">
              <a:avLst/>
            </a:prstGeom>
            <a:solidFill>
              <a:srgbClr val="CC00CC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r>
                <a:rPr lang="en-US" altLang="ko-KR" sz="2000" b="1" dirty="0" smtClean="0">
                  <a:solidFill>
                    <a:srgbClr val="FFFF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2</a:t>
              </a:r>
              <a:endParaRPr lang="ko-KR" altLang="en-US" sz="2000" b="1" dirty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 bwMode="auto">
            <a:xfrm>
              <a:off x="5760716" y="3969008"/>
              <a:ext cx="4680520" cy="432048"/>
            </a:xfrm>
            <a:prstGeom prst="roundRect">
              <a:avLst/>
            </a:prstGeom>
            <a:noFill/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4" name="모서리가 둥근 직사각형 23"/>
            <p:cNvSpPr/>
            <p:nvPr/>
          </p:nvSpPr>
          <p:spPr bwMode="auto">
            <a:xfrm>
              <a:off x="5760716" y="4730162"/>
              <a:ext cx="4680521" cy="1052623"/>
            </a:xfrm>
            <a:prstGeom prst="roundRect">
              <a:avLst/>
            </a:prstGeom>
            <a:noFill/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67544" y="5157192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8000" algn="l"/>
              </a:tabLst>
            </a:pPr>
            <a:r>
              <a:rPr kumimoji="0" lang="ko-K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맑은 고딕"/>
                <a:ea typeface="맑은 고딕"/>
              </a:rPr>
              <a:t>▶</a:t>
            </a:r>
            <a:r>
              <a:rPr lang="ko-KR" altLang="en-US" sz="2400" b="1" kern="0" dirty="0" smtClean="0">
                <a:solidFill>
                  <a:schemeClr val="accent6"/>
                </a:solidFill>
                <a:latin typeface="맑은 고딕"/>
                <a:ea typeface="맑은 고딕"/>
              </a:rPr>
              <a:t>교양교과목 수강신청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683568" y="5616868"/>
            <a:ext cx="8318039" cy="576064"/>
          </a:xfrm>
          <a:prstGeom prst="rect">
            <a:avLst/>
          </a:prstGeom>
          <a:solidFill>
            <a:schemeClr val="accent2">
              <a:alpha val="20000"/>
            </a:schemeClr>
          </a:solidFill>
          <a:ln w="127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r>
              <a:rPr lang="ko-KR" altLang="en-US" sz="2400" dirty="0" smtClean="0">
                <a:solidFill>
                  <a:schemeClr val="tx1"/>
                </a:solidFill>
                <a:ea typeface="맑은 고딕"/>
              </a:rPr>
              <a:t>◇</a:t>
            </a: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검색방법 </a:t>
            </a:r>
            <a:r>
              <a:rPr lang="en-US" altLang="ko-KR" sz="2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ko-KR" altLang="en-US" sz="2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학과명을</a:t>
            </a: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교양과로</a:t>
            </a: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설정</a:t>
            </a:r>
            <a:r>
              <a:rPr lang="ko-KR" altLang="en-US" sz="2400" spc="-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후  </a:t>
            </a:r>
            <a:r>
              <a:rPr lang="ko-KR" altLang="en-US" sz="2400" spc="-300" dirty="0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조회 </a:t>
            </a:r>
            <a:r>
              <a:rPr lang="ko-KR" altLang="en-US" sz="2400" spc="-300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및 신청</a:t>
            </a:r>
            <a:endParaRPr lang="en-US" altLang="ko-KR" sz="2400" spc="-300" dirty="0">
              <a:solidFill>
                <a:srgbClr val="0A00DA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5220072" y="3590809"/>
            <a:ext cx="1224136" cy="4198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화살표 연결선 3"/>
          <p:cNvCxnSpPr/>
          <p:nvPr/>
        </p:nvCxnSpPr>
        <p:spPr>
          <a:xfrm flipV="1">
            <a:off x="4644008" y="3845722"/>
            <a:ext cx="1080120" cy="177114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81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368300" y="0"/>
            <a:ext cx="0" cy="603528"/>
          </a:xfrm>
          <a:prstGeom prst="line">
            <a:avLst/>
          </a:prstGeom>
          <a:ln w="38100">
            <a:solidFill>
              <a:srgbClr val="E753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368300" y="231031"/>
            <a:ext cx="7372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defRPr/>
            </a:pPr>
            <a:r>
              <a:rPr lang="en-US" altLang="ko-KR" sz="2400" b="1" kern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ysClr val="windowText" lastClr="000000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2-4. </a:t>
            </a:r>
            <a:r>
              <a:rPr lang="ko-KR" altLang="en-US" sz="2400" b="1" kern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ysClr val="windowText" lastClr="000000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수강신청 방법</a:t>
            </a:r>
            <a:endParaRPr lang="ko-KR" altLang="en-US" sz="2400" b="1" kern="0" dirty="0">
              <a:solidFill>
                <a:sysClr val="windowText" lastClr="000000"/>
              </a:solidFill>
              <a:latin typeface="+mj-ea"/>
            </a:endParaRPr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625058" y="5746030"/>
            <a:ext cx="796641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ko-KR" altLang="en-US" sz="2700" dirty="0" smtClean="0">
                <a:latin typeface="HY헤드라인M" pitchFamily="18" charset="-127"/>
                <a:ea typeface="HY헤드라인M" pitchFamily="18" charset="-127"/>
              </a:rPr>
              <a:t>수강신청 완료 후 </a:t>
            </a:r>
            <a:r>
              <a:rPr lang="en-US" altLang="ko-KR" sz="2700" dirty="0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“</a:t>
            </a:r>
            <a:r>
              <a:rPr lang="ko-KR" altLang="en-US" sz="2700" dirty="0" err="1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수강신청확인원</a:t>
            </a:r>
            <a:r>
              <a:rPr lang="en-US" altLang="ko-KR" sz="2700" dirty="0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”</a:t>
            </a:r>
            <a:r>
              <a:rPr lang="ko-KR" altLang="en-US" sz="2700" dirty="0" smtClean="0">
                <a:latin typeface="HY헤드라인M" pitchFamily="18" charset="-127"/>
                <a:ea typeface="HY헤드라인M" pitchFamily="18" charset="-127"/>
              </a:rPr>
              <a:t>을 출력하여 지도교수님 확인을 받아야 합니다</a:t>
            </a:r>
            <a:r>
              <a:rPr lang="en-US" altLang="ko-KR" sz="270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grpSp>
        <p:nvGrpSpPr>
          <p:cNvPr id="33" name="그룹 32"/>
          <p:cNvGrpSpPr/>
          <p:nvPr/>
        </p:nvGrpSpPr>
        <p:grpSpPr>
          <a:xfrm>
            <a:off x="402415" y="718193"/>
            <a:ext cx="8477114" cy="4810101"/>
            <a:chOff x="415366" y="1310121"/>
            <a:chExt cx="10025869" cy="6320830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" y="1310121"/>
              <a:ext cx="10009187" cy="6320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타원 34"/>
            <p:cNvSpPr/>
            <p:nvPr/>
          </p:nvSpPr>
          <p:spPr bwMode="auto">
            <a:xfrm>
              <a:off x="1464667" y="2447499"/>
              <a:ext cx="432048" cy="360040"/>
            </a:xfrm>
            <a:prstGeom prst="ellipse">
              <a:avLst/>
            </a:prstGeom>
            <a:solidFill>
              <a:srgbClr val="CC00CC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r>
                <a:rPr lang="en-US" altLang="ko-KR" sz="2000" b="1" dirty="0" smtClean="0">
                  <a:solidFill>
                    <a:srgbClr val="FFFF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1</a:t>
              </a:r>
              <a:endParaRPr lang="ko-KR" altLang="en-US" sz="2000" b="1" dirty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36" name="타원 35"/>
            <p:cNvSpPr/>
            <p:nvPr/>
          </p:nvSpPr>
          <p:spPr bwMode="auto">
            <a:xfrm>
              <a:off x="4344987" y="4607739"/>
              <a:ext cx="432048" cy="360040"/>
            </a:xfrm>
            <a:prstGeom prst="ellipse">
              <a:avLst/>
            </a:prstGeom>
            <a:solidFill>
              <a:srgbClr val="CC00CC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r>
                <a:rPr lang="en-US" altLang="ko-KR" sz="2000" b="1" dirty="0" smtClean="0">
                  <a:solidFill>
                    <a:srgbClr val="FFFF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3</a:t>
              </a:r>
              <a:endParaRPr lang="ko-KR" altLang="en-US" sz="2000" b="1" dirty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37" name="타원 36"/>
            <p:cNvSpPr/>
            <p:nvPr/>
          </p:nvSpPr>
          <p:spPr bwMode="auto">
            <a:xfrm>
              <a:off x="9097515" y="2447499"/>
              <a:ext cx="432048" cy="360040"/>
            </a:xfrm>
            <a:prstGeom prst="ellipse">
              <a:avLst/>
            </a:prstGeom>
            <a:solidFill>
              <a:srgbClr val="CC00CC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r>
                <a:rPr lang="en-US" altLang="ko-KR" sz="2000" b="1" dirty="0" smtClean="0">
                  <a:solidFill>
                    <a:srgbClr val="FFFF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2</a:t>
              </a:r>
              <a:endParaRPr lang="ko-KR" altLang="en-US" sz="2000" b="1" dirty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38" name="모서리가 둥근 직사각형 37"/>
            <p:cNvSpPr/>
            <p:nvPr/>
          </p:nvSpPr>
          <p:spPr bwMode="auto">
            <a:xfrm>
              <a:off x="415366" y="2735531"/>
              <a:ext cx="1265325" cy="432048"/>
            </a:xfrm>
            <a:prstGeom prst="roundRect">
              <a:avLst/>
            </a:prstGeom>
            <a:noFill/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9" name="모서리가 둥근 직사각형 38"/>
            <p:cNvSpPr/>
            <p:nvPr/>
          </p:nvSpPr>
          <p:spPr bwMode="auto">
            <a:xfrm>
              <a:off x="9457555" y="2735531"/>
              <a:ext cx="470204" cy="1915025"/>
            </a:xfrm>
            <a:prstGeom prst="roundRect">
              <a:avLst/>
            </a:prstGeom>
            <a:noFill/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cxnSp>
          <p:nvCxnSpPr>
            <p:cNvPr id="40" name="직선 화살표 연결선 39"/>
            <p:cNvCxnSpPr/>
            <p:nvPr/>
          </p:nvCxnSpPr>
          <p:spPr>
            <a:xfrm flipH="1">
              <a:off x="6433219" y="4470537"/>
              <a:ext cx="3024336" cy="0"/>
            </a:xfrm>
            <a:prstGeom prst="straightConnector1">
              <a:avLst/>
            </a:prstGeom>
            <a:ln w="28575">
              <a:solidFill>
                <a:srgbClr val="CC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모서리가 둥근 직사각형 40"/>
            <p:cNvSpPr/>
            <p:nvPr/>
          </p:nvSpPr>
          <p:spPr bwMode="auto">
            <a:xfrm>
              <a:off x="4705027" y="4895771"/>
              <a:ext cx="936104" cy="288032"/>
            </a:xfrm>
            <a:prstGeom prst="roundRect">
              <a:avLst/>
            </a:prstGeom>
            <a:noFill/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2" name="모서리가 둥근 직사각형 41"/>
            <p:cNvSpPr/>
            <p:nvPr/>
          </p:nvSpPr>
          <p:spPr bwMode="auto">
            <a:xfrm>
              <a:off x="5857155" y="5039787"/>
              <a:ext cx="4237564" cy="1188967"/>
            </a:xfrm>
            <a:prstGeom prst="roundRect">
              <a:avLst/>
            </a:prstGeom>
            <a:noFill/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cxnSp>
          <p:nvCxnSpPr>
            <p:cNvPr id="43" name="직선 화살표 연결선 42"/>
            <p:cNvCxnSpPr/>
            <p:nvPr/>
          </p:nvCxnSpPr>
          <p:spPr>
            <a:xfrm>
              <a:off x="5209083" y="5183803"/>
              <a:ext cx="648072" cy="660895"/>
            </a:xfrm>
            <a:prstGeom prst="straightConnector1">
              <a:avLst/>
            </a:prstGeom>
            <a:ln w="28575">
              <a:solidFill>
                <a:srgbClr val="CC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그룹 43"/>
          <p:cNvGrpSpPr/>
          <p:nvPr/>
        </p:nvGrpSpPr>
        <p:grpSpPr>
          <a:xfrm>
            <a:off x="540242" y="1671251"/>
            <a:ext cx="8330263" cy="4998109"/>
            <a:chOff x="553194" y="1908274"/>
            <a:chExt cx="9852188" cy="7269313"/>
          </a:xfrm>
        </p:grpSpPr>
        <p:sp>
          <p:nvSpPr>
            <p:cNvPr id="45" name="모서리가 둥근 직사각형 44"/>
            <p:cNvSpPr/>
            <p:nvPr/>
          </p:nvSpPr>
          <p:spPr bwMode="auto">
            <a:xfrm>
              <a:off x="553194" y="7801317"/>
              <a:ext cx="9852188" cy="1376270"/>
            </a:xfrm>
            <a:prstGeom prst="roundRect">
              <a:avLst>
                <a:gd name="adj" fmla="val 6501"/>
              </a:avLst>
            </a:prstGeom>
            <a:noFill/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cxnSp>
          <p:nvCxnSpPr>
            <p:cNvPr id="46" name="직선 화살표 연결선 45"/>
            <p:cNvCxnSpPr/>
            <p:nvPr/>
          </p:nvCxnSpPr>
          <p:spPr>
            <a:xfrm flipH="1">
              <a:off x="10248156" y="2124298"/>
              <a:ext cx="1" cy="5677019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모서리가 둥근 직사각형 46"/>
            <p:cNvSpPr/>
            <p:nvPr/>
          </p:nvSpPr>
          <p:spPr bwMode="auto">
            <a:xfrm>
              <a:off x="9555786" y="1908274"/>
              <a:ext cx="849596" cy="216024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2" name="직사각형 1"/>
          <p:cNvSpPr/>
          <p:nvPr/>
        </p:nvSpPr>
        <p:spPr>
          <a:xfrm>
            <a:off x="2051720" y="1052736"/>
            <a:ext cx="288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247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368300" y="0"/>
            <a:ext cx="0" cy="603528"/>
          </a:xfrm>
          <a:prstGeom prst="line">
            <a:avLst/>
          </a:prstGeom>
          <a:ln w="38100">
            <a:solidFill>
              <a:srgbClr val="E753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368300" y="231031"/>
            <a:ext cx="7372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defRPr/>
            </a:pPr>
            <a:r>
              <a:rPr lang="en-US" altLang="ko-KR" sz="2400" b="1" kern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ysClr val="windowText" lastClr="000000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2-5. </a:t>
            </a:r>
            <a:r>
              <a:rPr lang="ko-KR" altLang="en-US" sz="2400" b="1" kern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ysClr val="windowText" lastClr="000000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수강신청 확인방법</a:t>
            </a:r>
            <a:endParaRPr lang="ko-KR" altLang="en-US" sz="2400" b="1" kern="0" dirty="0">
              <a:solidFill>
                <a:sysClr val="windowText" lastClr="000000"/>
              </a:solidFill>
              <a:latin typeface="+mj-ea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368301" y="1048782"/>
            <a:ext cx="8775700" cy="4396441"/>
            <a:chOff x="353583" y="1441189"/>
            <a:chExt cx="10051799" cy="6195360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583" y="2174838"/>
              <a:ext cx="10051799" cy="54617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2" name="Rectangle 27"/>
            <p:cNvSpPr>
              <a:spLocks noChangeArrowheads="1"/>
            </p:cNvSpPr>
            <p:nvPr/>
          </p:nvSpPr>
          <p:spPr bwMode="auto">
            <a:xfrm>
              <a:off x="442840" y="1441189"/>
              <a:ext cx="9792243" cy="7373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ko-KR" altLang="en-US" sz="2400" dirty="0">
                  <a:ea typeface="맑은 고딕"/>
                </a:rPr>
                <a:t>◇</a:t>
              </a:r>
              <a:r>
                <a:rPr lang="ko-KR" altLang="en-US" sz="2800" dirty="0" smtClean="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2400" dirty="0" smtClean="0">
                  <a:latin typeface="HY헤드라인M" pitchFamily="18" charset="-127"/>
                  <a:ea typeface="HY헤드라인M" pitchFamily="18" charset="-127"/>
                </a:rPr>
                <a:t>확인위치 </a:t>
              </a:r>
              <a:r>
                <a:rPr lang="en-US" altLang="ko-KR" sz="2400" dirty="0" smtClean="0">
                  <a:latin typeface="HY헤드라인M" pitchFamily="18" charset="-127"/>
                  <a:ea typeface="HY헤드라인M" pitchFamily="18" charset="-127"/>
                </a:rPr>
                <a:t>:</a:t>
              </a:r>
              <a:r>
                <a:rPr lang="ko-KR" altLang="en-US" sz="2400" dirty="0" smtClean="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2400" spc="-300" dirty="0" smtClean="0">
                  <a:latin typeface="HY헤드라인M" pitchFamily="18" charset="-127"/>
                  <a:ea typeface="HY헤드라인M" pitchFamily="18" charset="-127"/>
                </a:rPr>
                <a:t>통</a:t>
              </a:r>
              <a:r>
                <a:rPr lang="ko-KR" altLang="en-US" sz="2400" spc="-300" dirty="0">
                  <a:latin typeface="HY헤드라인M" pitchFamily="18" charset="-127"/>
                  <a:ea typeface="HY헤드라인M" pitchFamily="18" charset="-127"/>
                </a:rPr>
                <a:t>합</a:t>
              </a:r>
              <a:r>
                <a:rPr lang="ko-KR" altLang="en-US" sz="2400" spc="-300" dirty="0" smtClean="0">
                  <a:latin typeface="HY헤드라인M" pitchFamily="18" charset="-127"/>
                  <a:ea typeface="HY헤드라인M" pitchFamily="18" charset="-127"/>
                </a:rPr>
                <a:t>정보시스템 </a:t>
              </a:r>
              <a:r>
                <a:rPr lang="ko-KR" altLang="en-US" sz="2400" spc="-300" dirty="0">
                  <a:latin typeface="HY헤드라인M" pitchFamily="18" charset="-127"/>
                  <a:ea typeface="HY헤드라인M" pitchFamily="18" charset="-127"/>
                </a:rPr>
                <a:t>→</a:t>
              </a:r>
              <a:r>
                <a:rPr lang="en-US" altLang="ko-KR" sz="2400" spc="-300" dirty="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2400" spc="-300" dirty="0">
                  <a:latin typeface="HY헤드라인M" pitchFamily="18" charset="-127"/>
                  <a:ea typeface="HY헤드라인M" pitchFamily="18" charset="-127"/>
                </a:rPr>
                <a:t>수업 </a:t>
              </a:r>
              <a:r>
                <a:rPr lang="ko-KR" altLang="en-US" sz="2800" spc="-300" dirty="0">
                  <a:latin typeface="HY헤드라인M" pitchFamily="18" charset="-127"/>
                  <a:ea typeface="HY헤드라인M" pitchFamily="18" charset="-127"/>
                </a:rPr>
                <a:t>→ </a:t>
              </a:r>
              <a:r>
                <a:rPr lang="ko-KR" altLang="en-US" sz="2800" spc="-300" dirty="0" smtClean="0">
                  <a:solidFill>
                    <a:srgbClr val="0A00DA"/>
                  </a:solidFill>
                  <a:latin typeface="HY헤드라인M" pitchFamily="18" charset="-127"/>
                  <a:ea typeface="HY헤드라인M" pitchFamily="18" charset="-127"/>
                </a:rPr>
                <a:t>수강신청 내역 조회</a:t>
              </a:r>
              <a:endParaRPr lang="en-US" altLang="ko-KR" sz="2800" spc="-300" dirty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-35667" y="1558449"/>
            <a:ext cx="9792243" cy="5213719"/>
            <a:chOff x="-50384" y="2345071"/>
            <a:chExt cx="9792243" cy="6554864"/>
          </a:xfrm>
        </p:grpSpPr>
        <p:grpSp>
          <p:nvGrpSpPr>
            <p:cNvPr id="24" name="그룹 23"/>
            <p:cNvGrpSpPr/>
            <p:nvPr/>
          </p:nvGrpSpPr>
          <p:grpSpPr>
            <a:xfrm>
              <a:off x="-50384" y="2345071"/>
              <a:ext cx="9792243" cy="6554864"/>
              <a:chOff x="-50384" y="2345071"/>
              <a:chExt cx="9792243" cy="6554864"/>
            </a:xfrm>
          </p:grpSpPr>
          <p:sp>
            <p:nvSpPr>
              <p:cNvPr id="28" name="타원 27"/>
              <p:cNvSpPr/>
              <p:nvPr/>
            </p:nvSpPr>
            <p:spPr bwMode="auto">
              <a:xfrm>
                <a:off x="216099" y="2345071"/>
                <a:ext cx="432048" cy="360040"/>
              </a:xfrm>
              <a:prstGeom prst="ellipse">
                <a:avLst/>
              </a:prstGeom>
              <a:solidFill>
                <a:srgbClr val="CC00CC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r>
                  <a:rPr lang="en-US" altLang="ko-KR" sz="2000" b="1" dirty="0" smtClean="0">
                    <a:solidFill>
                      <a:srgbClr val="FFFF00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1</a:t>
                </a:r>
                <a:endParaRPr lang="ko-KR" altLang="en-US" sz="2000" b="1" dirty="0">
                  <a:solidFill>
                    <a:srgbClr val="FFFF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29" name="직사각형 28"/>
              <p:cNvSpPr/>
              <p:nvPr/>
            </p:nvSpPr>
            <p:spPr bwMode="auto">
              <a:xfrm>
                <a:off x="500403" y="2705111"/>
                <a:ext cx="4101797" cy="3711767"/>
              </a:xfrm>
              <a:prstGeom prst="rect">
                <a:avLst/>
              </a:prstGeom>
              <a:noFill/>
              <a:ln w="19050" algn="ctr">
                <a:solidFill>
                  <a:srgbClr val="CC00CC"/>
                </a:solidFill>
                <a:round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Rectangle 27"/>
              <p:cNvSpPr>
                <a:spLocks noChangeArrowheads="1"/>
              </p:cNvSpPr>
              <p:nvPr/>
            </p:nvSpPr>
            <p:spPr bwMode="auto">
              <a:xfrm>
                <a:off x="-50384" y="7390841"/>
                <a:ext cx="9792243" cy="15090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>
                  <a:defRPr/>
                </a:pPr>
                <a:r>
                  <a:rPr lang="ko-KR" altLang="en-US" sz="2400" dirty="0" smtClean="0">
                    <a:latin typeface="HY헤드라인M" pitchFamily="18" charset="-127"/>
                    <a:ea typeface="HY헤드라인M" pitchFamily="18" charset="-127"/>
                  </a:rPr>
                  <a:t>        개인별 수업시간표</a:t>
                </a:r>
                <a:endParaRPr lang="en-US" altLang="ko-KR" sz="2400" spc="-300" dirty="0" smtClean="0">
                  <a:latin typeface="HY헤드라인M" pitchFamily="18" charset="-127"/>
                  <a:ea typeface="HY헤드라인M" pitchFamily="18" charset="-127"/>
                </a:endParaRPr>
              </a:p>
              <a:p>
                <a:pPr>
                  <a:defRPr/>
                </a:pPr>
                <a:r>
                  <a:rPr lang="en-US" altLang="ko-KR" sz="2400" spc="-300" dirty="0" smtClean="0">
                    <a:solidFill>
                      <a:srgbClr val="333399">
                        <a:lumMod val="20000"/>
                        <a:lumOff val="80000"/>
                      </a:srgbClr>
                    </a:solidFill>
                    <a:latin typeface="HY헤드라인M" pitchFamily="18" charset="-127"/>
                    <a:ea typeface="HY헤드라인M" pitchFamily="18" charset="-127"/>
                  </a:rPr>
                  <a:t>            </a:t>
                </a:r>
                <a:r>
                  <a:rPr lang="ko-KR" altLang="en-US" sz="2400" spc="-300" dirty="0" smtClean="0">
                    <a:latin typeface="HY헤드라인M" pitchFamily="18" charset="-127"/>
                    <a:ea typeface="HY헤드라인M" pitchFamily="18" charset="-127"/>
                  </a:rPr>
                  <a:t>졸업요건 </a:t>
                </a:r>
                <a:r>
                  <a:rPr lang="ko-KR" altLang="en-US" sz="2400" spc="-300" dirty="0" smtClean="0">
                    <a:solidFill>
                      <a:srgbClr val="0A00DA"/>
                    </a:solidFill>
                    <a:latin typeface="HY헤드라인M" pitchFamily="18" charset="-127"/>
                    <a:ea typeface="HY헤드라인M" pitchFamily="18" charset="-127"/>
                  </a:rPr>
                  <a:t>확인 </a:t>
                </a:r>
                <a:r>
                  <a:rPr lang="en-US" altLang="ko-KR" sz="2400" spc="-300" dirty="0" smtClean="0">
                    <a:solidFill>
                      <a:srgbClr val="0A00DA"/>
                    </a:solidFill>
                    <a:latin typeface="HY헤드라인M" pitchFamily="18" charset="-127"/>
                    <a:ea typeface="HY헤드라인M" pitchFamily="18" charset="-127"/>
                  </a:rPr>
                  <a:t>( </a:t>
                </a:r>
                <a:r>
                  <a:rPr lang="ko-KR" altLang="en-US" sz="2400" spc="-300" dirty="0" smtClean="0">
                    <a:solidFill>
                      <a:srgbClr val="0A00DA"/>
                    </a:solidFill>
                    <a:latin typeface="HY헤드라인M" pitchFamily="18" charset="-127"/>
                    <a:ea typeface="HY헤드라인M" pitchFamily="18" charset="-127"/>
                  </a:rPr>
                  <a:t>수강지도 시 참고 자료</a:t>
                </a:r>
                <a:r>
                  <a:rPr lang="en-US" altLang="ko-KR" sz="2400" spc="-300" dirty="0" smtClean="0">
                    <a:solidFill>
                      <a:srgbClr val="0A00DA"/>
                    </a:solidFill>
                    <a:latin typeface="HY헤드라인M" pitchFamily="18" charset="-127"/>
                    <a:ea typeface="HY헤드라인M" pitchFamily="18" charset="-127"/>
                  </a:rPr>
                  <a:t>)</a:t>
                </a:r>
              </a:p>
              <a:p>
                <a:pPr>
                  <a:defRPr/>
                </a:pPr>
                <a:r>
                  <a:rPr lang="en-US" altLang="ko-KR" sz="2400" spc="-300" dirty="0" smtClean="0">
                    <a:solidFill>
                      <a:srgbClr val="FFFF00"/>
                    </a:solidFill>
                    <a:latin typeface="HY헤드라인M" pitchFamily="18" charset="-127"/>
                    <a:ea typeface="HY헤드라인M" pitchFamily="18" charset="-127"/>
                  </a:rPr>
                  <a:t>            </a:t>
                </a:r>
                <a:r>
                  <a:rPr lang="ko-KR" altLang="en-US" sz="2400" spc="-300" dirty="0" smtClean="0">
                    <a:latin typeface="HY헤드라인M" pitchFamily="18" charset="-127"/>
                    <a:ea typeface="HY헤드라인M" pitchFamily="18" charset="-127"/>
                  </a:rPr>
                  <a:t>수강신청 정보가 상이할 경우 </a:t>
                </a:r>
                <a:r>
                  <a:rPr lang="ko-KR" altLang="en-US" sz="2400" spc="-300" dirty="0" err="1" smtClean="0">
                    <a:latin typeface="HY헤드라인M" pitchFamily="18" charset="-127"/>
                    <a:ea typeface="HY헤드라인M" pitchFamily="18" charset="-127"/>
                  </a:rPr>
                  <a:t>수강신청기간내</a:t>
                </a:r>
                <a:r>
                  <a:rPr lang="ko-KR" altLang="en-US" sz="2400" spc="-300" dirty="0" smtClean="0">
                    <a:latin typeface="HY헤드라인M" pitchFamily="18" charset="-127"/>
                    <a:ea typeface="HY헤드라인M" pitchFamily="18" charset="-127"/>
                  </a:rPr>
                  <a:t>  정정</a:t>
                </a:r>
                <a:r>
                  <a:rPr lang="ko-KR" altLang="en-US" sz="2000" spc="-300" dirty="0" smtClean="0">
                    <a:solidFill>
                      <a:srgbClr val="233348"/>
                    </a:solidFill>
                    <a:latin typeface="HY헤드라인M" pitchFamily="18" charset="-127"/>
                    <a:ea typeface="HY헤드라인M" pitchFamily="18" charset="-127"/>
                  </a:rPr>
                  <a:t> </a:t>
                </a:r>
                <a:r>
                  <a:rPr lang="en-US" altLang="ko-KR" sz="2000" spc="-300" dirty="0" smtClean="0">
                    <a:solidFill>
                      <a:schemeClr val="bg1"/>
                    </a:solidFill>
                    <a:latin typeface="HY헤드라인M" pitchFamily="18" charset="-127"/>
                    <a:ea typeface="HY헤드라인M" pitchFamily="18" charset="-127"/>
                  </a:rPr>
                  <a:t>(</a:t>
                </a:r>
                <a:r>
                  <a:rPr lang="ko-KR" altLang="en-US" sz="2400" spc="-300" dirty="0" smtClean="0">
                    <a:solidFill>
                      <a:srgbClr val="FF0000"/>
                    </a:solidFill>
                    <a:latin typeface="HY헤드라인M" pitchFamily="18" charset="-127"/>
                    <a:ea typeface="HY헤드라인M" pitchFamily="18" charset="-127"/>
                  </a:rPr>
                  <a:t>이후 수정 불가</a:t>
                </a:r>
                <a:r>
                  <a:rPr lang="en-US" altLang="ko-KR" sz="2400" spc="-300" dirty="0" smtClean="0">
                    <a:solidFill>
                      <a:schemeClr val="bg1"/>
                    </a:solidFill>
                    <a:latin typeface="HY헤드라인M" pitchFamily="18" charset="-127"/>
                    <a:ea typeface="HY헤드라인M" pitchFamily="18" charset="-127"/>
                  </a:rPr>
                  <a:t>)</a:t>
                </a:r>
                <a:endParaRPr lang="en-US" altLang="ko-KR" sz="2400" spc="-300" dirty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25" name="타원 24"/>
            <p:cNvSpPr/>
            <p:nvPr/>
          </p:nvSpPr>
          <p:spPr bwMode="auto">
            <a:xfrm>
              <a:off x="380819" y="7524898"/>
              <a:ext cx="432048" cy="360040"/>
            </a:xfrm>
            <a:prstGeom prst="ellipse">
              <a:avLst/>
            </a:prstGeom>
            <a:solidFill>
              <a:srgbClr val="CC00CC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r>
                <a:rPr lang="en-US" altLang="ko-KR" sz="2000" b="1" dirty="0" smtClean="0">
                  <a:solidFill>
                    <a:srgbClr val="FFFF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1</a:t>
              </a:r>
              <a:endParaRPr lang="ko-KR" altLang="en-US" sz="2000" b="1" dirty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26" name="타원 25"/>
            <p:cNvSpPr/>
            <p:nvPr/>
          </p:nvSpPr>
          <p:spPr bwMode="auto">
            <a:xfrm>
              <a:off x="380819" y="7955903"/>
              <a:ext cx="432048" cy="360040"/>
            </a:xfrm>
            <a:prstGeom prst="ellipse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r>
                <a:rPr lang="en-US" altLang="ko-KR" sz="2000" b="1" dirty="0" smtClean="0">
                  <a:solidFill>
                    <a:srgbClr val="FFFF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2</a:t>
              </a:r>
              <a:endParaRPr lang="ko-KR" altLang="en-US" sz="2000" b="1" dirty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27" name="타원 26"/>
            <p:cNvSpPr/>
            <p:nvPr/>
          </p:nvSpPr>
          <p:spPr bwMode="auto">
            <a:xfrm>
              <a:off x="380819" y="8408558"/>
              <a:ext cx="432048" cy="360040"/>
            </a:xfrm>
            <a:prstGeom prst="ellipse">
              <a:avLst/>
            </a:prstGeom>
            <a:solidFill>
              <a:srgbClr val="CC00CC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r>
                <a:rPr lang="en-US" altLang="ko-KR" sz="2000" b="1" dirty="0" smtClean="0">
                  <a:solidFill>
                    <a:srgbClr val="FFFF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3</a:t>
              </a:r>
              <a:endParaRPr lang="ko-KR" altLang="en-US" sz="2000" b="1" dirty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4716016" y="2669447"/>
            <a:ext cx="4427984" cy="255497"/>
            <a:chOff x="5400675" y="3636466"/>
            <a:chExt cx="4824536" cy="360040"/>
          </a:xfrm>
        </p:grpSpPr>
        <p:sp>
          <p:nvSpPr>
            <p:cNvPr id="48" name="타원 47"/>
            <p:cNvSpPr/>
            <p:nvPr/>
          </p:nvSpPr>
          <p:spPr bwMode="auto">
            <a:xfrm>
              <a:off x="9793163" y="3636466"/>
              <a:ext cx="432048" cy="360040"/>
            </a:xfrm>
            <a:prstGeom prst="ellipse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r>
                <a:rPr lang="en-US" altLang="ko-KR" sz="2000" b="1" dirty="0" smtClean="0">
                  <a:solidFill>
                    <a:srgbClr val="FFFF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2</a:t>
              </a:r>
              <a:endParaRPr lang="ko-KR" altLang="en-US" sz="2000" b="1" dirty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 bwMode="auto">
            <a:xfrm>
              <a:off x="5400675" y="3636466"/>
              <a:ext cx="4527084" cy="288032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4499993" y="3533897"/>
            <a:ext cx="4536504" cy="1783877"/>
            <a:chOff x="5184651" y="4733335"/>
            <a:chExt cx="5040559" cy="2287507"/>
          </a:xfrm>
        </p:grpSpPr>
        <p:sp>
          <p:nvSpPr>
            <p:cNvPr id="51" name="타원 50"/>
            <p:cNvSpPr/>
            <p:nvPr/>
          </p:nvSpPr>
          <p:spPr bwMode="auto">
            <a:xfrm>
              <a:off x="5184651" y="4733335"/>
              <a:ext cx="432048" cy="360040"/>
            </a:xfrm>
            <a:prstGeom prst="ellipse">
              <a:avLst/>
            </a:prstGeom>
            <a:solidFill>
              <a:srgbClr val="CC00CC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r>
                <a:rPr lang="en-US" altLang="ko-KR" sz="2000" b="1" dirty="0" smtClean="0">
                  <a:solidFill>
                    <a:srgbClr val="FFFF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3</a:t>
              </a:r>
              <a:endParaRPr lang="ko-KR" altLang="en-US" sz="2000" b="1" dirty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52" name="모서리가 둥근 직사각형 51"/>
            <p:cNvSpPr/>
            <p:nvPr/>
          </p:nvSpPr>
          <p:spPr bwMode="auto">
            <a:xfrm>
              <a:off x="5374553" y="4913355"/>
              <a:ext cx="4850657" cy="2107487"/>
            </a:xfrm>
            <a:prstGeom prst="roundRect">
              <a:avLst/>
            </a:prstGeom>
            <a:noFill/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745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-4371975" y="-2043112"/>
            <a:ext cx="13350240" cy="9288463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203" tIns="43102" rIns="86203" bIns="43102" anchor="ctr"/>
          <a:lstStyle/>
          <a:p>
            <a:pPr algn="ctr">
              <a:defRPr/>
            </a:pPr>
            <a:endParaRPr lang="ko-KR" altLang="en-US" sz="1371"/>
          </a:p>
        </p:txBody>
      </p:sp>
      <p:pic>
        <p:nvPicPr>
          <p:cNvPr id="10" name="그림 9" descr="IMG_2770.JPG"/>
          <p:cNvPicPr>
            <a:picLocks noChangeAspect="1"/>
          </p:cNvPicPr>
          <p:nvPr/>
        </p:nvPicPr>
        <p:blipFill>
          <a:blip r:embed="rId2" cstate="print">
            <a:lum bright="17000" contrast="-34000"/>
          </a:blip>
          <a:stretch>
            <a:fillRect/>
          </a:stretch>
        </p:blipFill>
        <p:spPr>
          <a:xfrm>
            <a:off x="457200" y="687900"/>
            <a:ext cx="8229600" cy="592332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4" name="Picture 4" descr="배경 사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359577" y="-1977748"/>
            <a:ext cx="13408819" cy="928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4" descr="질문시간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40006" y="435409"/>
            <a:ext cx="3182067" cy="38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직사각형 5"/>
          <p:cNvSpPr>
            <a:spLocks noChangeArrowheads="1"/>
          </p:cNvSpPr>
          <p:nvPr/>
        </p:nvSpPr>
        <p:spPr bwMode="auto">
          <a:xfrm>
            <a:off x="1280206" y="2606052"/>
            <a:ext cx="7461400" cy="193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203" tIns="43102" rIns="86203" bIns="43102">
            <a:spAutoFit/>
          </a:bodyPr>
          <a:lstStyle/>
          <a:p>
            <a:pPr marL="348341" indent="-348341">
              <a:lnSpc>
                <a:spcPct val="150000"/>
              </a:lnSpc>
              <a:buFont typeface="Arial" charset="0"/>
              <a:buChar char="•"/>
            </a:pPr>
            <a:r>
              <a:rPr lang="ko-KR" altLang="en-US" sz="2667" dirty="0">
                <a:solidFill>
                  <a:srgbClr val="FFFF00"/>
                </a:solidFill>
                <a:latin typeface="HY울릉도B" pitchFamily="18" charset="-127"/>
                <a:ea typeface="HY울릉도B" pitchFamily="18" charset="-127"/>
              </a:rPr>
              <a:t>자세한 사항은 </a:t>
            </a:r>
            <a:r>
              <a:rPr lang="en-US" altLang="ko-KR" sz="2667" dirty="0">
                <a:solidFill>
                  <a:srgbClr val="FFFF00"/>
                </a:solidFill>
                <a:latin typeface="HY울릉도B" pitchFamily="18" charset="-127"/>
                <a:ea typeface="HY울릉도B" pitchFamily="18" charset="-127"/>
              </a:rPr>
              <a:t>“</a:t>
            </a:r>
            <a:r>
              <a:rPr lang="en-US" altLang="ko-KR" sz="2667" dirty="0" smtClean="0">
                <a:solidFill>
                  <a:srgbClr val="FFFF00"/>
                </a:solidFill>
                <a:latin typeface="HY울릉도B" pitchFamily="18" charset="-127"/>
                <a:ea typeface="HY울릉도B" pitchFamily="18" charset="-127"/>
              </a:rPr>
              <a:t>2021 </a:t>
            </a:r>
            <a:r>
              <a:rPr lang="ko-KR" altLang="en-US" sz="2667" dirty="0">
                <a:solidFill>
                  <a:srgbClr val="FFFF00"/>
                </a:solidFill>
                <a:latin typeface="HY울릉도B" pitchFamily="18" charset="-127"/>
                <a:ea typeface="HY울릉도B" pitchFamily="18" charset="-127"/>
              </a:rPr>
              <a:t>대학생활 가이드북</a:t>
            </a:r>
            <a:r>
              <a:rPr lang="en-US" altLang="ko-KR" sz="2667" dirty="0">
                <a:solidFill>
                  <a:srgbClr val="FFFF00"/>
                </a:solidFill>
                <a:latin typeface="HY울릉도B" pitchFamily="18" charset="-127"/>
                <a:ea typeface="HY울릉도B" pitchFamily="18" charset="-127"/>
              </a:rPr>
              <a:t>”, </a:t>
            </a:r>
            <a:r>
              <a:rPr lang="en-US" altLang="ko-KR" sz="2667" spc="-229" dirty="0">
                <a:solidFill>
                  <a:srgbClr val="FFFF00"/>
                </a:solidFill>
                <a:latin typeface="HY울릉도B" pitchFamily="18" charset="-127"/>
                <a:ea typeface="HY울릉도B" pitchFamily="18" charset="-127"/>
              </a:rPr>
              <a:t>“</a:t>
            </a:r>
            <a:r>
              <a:rPr lang="ko-KR" altLang="en-US" sz="2667" spc="-229" dirty="0">
                <a:solidFill>
                  <a:srgbClr val="FFFF00"/>
                </a:solidFill>
                <a:latin typeface="HY울릉도B" pitchFamily="18" charset="-127"/>
                <a:ea typeface="HY울릉도B" pitchFamily="18" charset="-127"/>
              </a:rPr>
              <a:t>대학홈페이지</a:t>
            </a:r>
            <a:r>
              <a:rPr lang="en-US" altLang="ko-KR" sz="2667" spc="-229" dirty="0">
                <a:solidFill>
                  <a:srgbClr val="FFFF00"/>
                </a:solidFill>
                <a:latin typeface="HY울릉도B" pitchFamily="18" charset="-127"/>
                <a:ea typeface="HY울릉도B" pitchFamily="18" charset="-127"/>
              </a:rPr>
              <a:t>”</a:t>
            </a:r>
            <a:r>
              <a:rPr lang="ko-KR" altLang="en-US" sz="2667" spc="-229" dirty="0">
                <a:solidFill>
                  <a:srgbClr val="FFFF00"/>
                </a:solidFill>
                <a:latin typeface="HY울릉도B" pitchFamily="18" charset="-127"/>
                <a:ea typeface="HY울릉도B" pitchFamily="18" charset="-127"/>
              </a:rPr>
              <a:t>를 참고하시기 바랍니다</a:t>
            </a:r>
            <a:r>
              <a:rPr lang="en-US" altLang="ko-KR" sz="2667" spc="-229" dirty="0">
                <a:solidFill>
                  <a:srgbClr val="FFFF00"/>
                </a:solidFill>
                <a:latin typeface="HY울릉도B" pitchFamily="18" charset="-127"/>
                <a:ea typeface="HY울릉도B" pitchFamily="18" charset="-127"/>
              </a:rPr>
              <a:t>.</a:t>
            </a:r>
          </a:p>
          <a:p>
            <a:pPr marL="348341" indent="-348341">
              <a:lnSpc>
                <a:spcPct val="150000"/>
              </a:lnSpc>
              <a:buFont typeface="Arial" charset="0"/>
              <a:buChar char="•"/>
            </a:pPr>
            <a:r>
              <a:rPr lang="ko-KR" altLang="en-US" sz="2667" dirty="0">
                <a:solidFill>
                  <a:srgbClr val="FFFF00"/>
                </a:solidFill>
                <a:latin typeface="HY울릉도B" pitchFamily="18" charset="-127"/>
                <a:ea typeface="HY울릉도B" pitchFamily="18" charset="-127"/>
              </a:rPr>
              <a:t>문의사항 </a:t>
            </a:r>
            <a:r>
              <a:rPr lang="en-US" altLang="ko-KR" sz="2667" dirty="0">
                <a:solidFill>
                  <a:srgbClr val="FFFF00"/>
                </a:solidFill>
                <a:latin typeface="HY울릉도B" pitchFamily="18" charset="-127"/>
                <a:ea typeface="HY울릉도B" pitchFamily="18" charset="-127"/>
              </a:rPr>
              <a:t>:</a:t>
            </a:r>
            <a:r>
              <a:rPr lang="ko-KR" altLang="en-US" sz="2667" dirty="0">
                <a:solidFill>
                  <a:srgbClr val="FFFF00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2667" spc="-229" dirty="0">
                <a:solidFill>
                  <a:srgbClr val="FFFF00"/>
                </a:solidFill>
                <a:latin typeface="HY울릉도B" pitchFamily="18" charset="-127"/>
                <a:ea typeface="HY울릉도B" pitchFamily="18" charset="-127"/>
              </a:rPr>
              <a:t>학과 사무실 또는 </a:t>
            </a:r>
            <a:r>
              <a:rPr lang="ko-KR" altLang="en-US" sz="2667" spc="-229" dirty="0" err="1">
                <a:solidFill>
                  <a:srgbClr val="FFFF00"/>
                </a:solidFill>
                <a:latin typeface="HY울릉도B" pitchFamily="18" charset="-127"/>
                <a:ea typeface="HY울릉도B" pitchFamily="18" charset="-127"/>
              </a:rPr>
              <a:t>학사운영팀</a:t>
            </a:r>
            <a:endParaRPr lang="en-US" altLang="ko-KR" sz="2667" spc="-229" dirty="0">
              <a:solidFill>
                <a:srgbClr val="FFFF00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29702" name="직사각형 6"/>
          <p:cNvSpPr>
            <a:spLocks noChangeArrowheads="1"/>
          </p:cNvSpPr>
          <p:nvPr/>
        </p:nvSpPr>
        <p:spPr bwMode="auto">
          <a:xfrm>
            <a:off x="2542060" y="4659334"/>
            <a:ext cx="5489257" cy="110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203" tIns="43102" rIns="86203" bIns="43102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ko-KR" altLang="en-US" sz="2210" b="1" dirty="0">
                <a:solidFill>
                  <a:schemeClr val="bg1"/>
                </a:solidFill>
                <a:latin typeface="HY목판L" pitchFamily="18" charset="-127"/>
                <a:ea typeface="HY목판L" pitchFamily="18" charset="-127"/>
              </a:rPr>
              <a:t> </a:t>
            </a:r>
            <a:r>
              <a:rPr lang="ko-KR" altLang="en-US" sz="2210" b="1" dirty="0" err="1">
                <a:solidFill>
                  <a:schemeClr val="bg1"/>
                </a:solidFill>
                <a:latin typeface="HY목판L" pitchFamily="18" charset="-127"/>
                <a:ea typeface="HY목판L" pitchFamily="18" charset="-127"/>
              </a:rPr>
              <a:t>학사운영팀</a:t>
            </a:r>
            <a:r>
              <a:rPr lang="en-US" altLang="ko-KR" sz="2210" b="1" dirty="0">
                <a:solidFill>
                  <a:schemeClr val="bg1"/>
                </a:solidFill>
                <a:latin typeface="HY목판L" pitchFamily="18" charset="-127"/>
                <a:ea typeface="HY목판L" pitchFamily="18" charset="-127"/>
              </a:rPr>
              <a:t>[</a:t>
            </a:r>
            <a:r>
              <a:rPr lang="ko-KR" altLang="en-US" sz="2210" b="1" dirty="0">
                <a:solidFill>
                  <a:schemeClr val="bg1"/>
                </a:solidFill>
                <a:latin typeface="HY목판L" pitchFamily="18" charset="-127"/>
                <a:ea typeface="HY목판L" pitchFamily="18" charset="-127"/>
              </a:rPr>
              <a:t>수업</a:t>
            </a:r>
            <a:r>
              <a:rPr lang="en-US" altLang="ko-KR" sz="2210" b="1" dirty="0">
                <a:solidFill>
                  <a:schemeClr val="bg1"/>
                </a:solidFill>
                <a:latin typeface="HY목판L" pitchFamily="18" charset="-127"/>
                <a:ea typeface="HY목판L" pitchFamily="18" charset="-127"/>
              </a:rPr>
              <a:t>] : 589-7720</a:t>
            </a:r>
          </a:p>
          <a:p>
            <a:pPr>
              <a:buFont typeface="Wingdings" pitchFamily="2" charset="2"/>
              <a:buChar char="l"/>
            </a:pPr>
            <a:r>
              <a:rPr lang="ko-KR" altLang="en-US" sz="2210" b="1" spc="-114" dirty="0">
                <a:solidFill>
                  <a:schemeClr val="bg1"/>
                </a:solidFill>
                <a:latin typeface="HY목판L" pitchFamily="18" charset="-127"/>
                <a:ea typeface="HY목판L" pitchFamily="18" charset="-127"/>
              </a:rPr>
              <a:t> </a:t>
            </a:r>
            <a:r>
              <a:rPr lang="ko-KR" altLang="en-US" sz="2210" b="1" dirty="0" err="1">
                <a:solidFill>
                  <a:schemeClr val="bg1"/>
                </a:solidFill>
                <a:latin typeface="HY목판L" pitchFamily="18" charset="-127"/>
                <a:ea typeface="HY목판L" pitchFamily="18" charset="-127"/>
              </a:rPr>
              <a:t>학사운영팀</a:t>
            </a:r>
            <a:r>
              <a:rPr lang="en-US" altLang="ko-KR" sz="2210" b="1" dirty="0">
                <a:solidFill>
                  <a:schemeClr val="bg1"/>
                </a:solidFill>
                <a:latin typeface="HY목판L" pitchFamily="18" charset="-127"/>
                <a:ea typeface="HY목판L" pitchFamily="18" charset="-127"/>
              </a:rPr>
              <a:t>[</a:t>
            </a:r>
            <a:r>
              <a:rPr lang="ko-KR" altLang="en-US" sz="2210" b="1" dirty="0">
                <a:solidFill>
                  <a:schemeClr val="bg1"/>
                </a:solidFill>
                <a:latin typeface="HY목판L" pitchFamily="18" charset="-127"/>
                <a:ea typeface="HY목판L" pitchFamily="18" charset="-127"/>
              </a:rPr>
              <a:t>학적</a:t>
            </a:r>
            <a:r>
              <a:rPr lang="en-US" altLang="ko-KR" sz="2210" b="1" dirty="0">
                <a:solidFill>
                  <a:schemeClr val="bg1"/>
                </a:solidFill>
                <a:latin typeface="HY목판L" pitchFamily="18" charset="-127"/>
                <a:ea typeface="HY목판L" pitchFamily="18" charset="-127"/>
              </a:rPr>
              <a:t>]</a:t>
            </a:r>
            <a:r>
              <a:rPr lang="ko-KR" altLang="en-US" sz="2210" b="1" dirty="0">
                <a:solidFill>
                  <a:schemeClr val="bg1"/>
                </a:solidFill>
                <a:latin typeface="HY목판L" pitchFamily="18" charset="-127"/>
                <a:ea typeface="HY목판L" pitchFamily="18" charset="-127"/>
              </a:rPr>
              <a:t> </a:t>
            </a:r>
            <a:r>
              <a:rPr lang="en-US" altLang="ko-KR" sz="2210" b="1" dirty="0">
                <a:solidFill>
                  <a:schemeClr val="bg1"/>
                </a:solidFill>
                <a:latin typeface="HY목판L" pitchFamily="18" charset="-127"/>
                <a:ea typeface="HY목판L" pitchFamily="18" charset="-127"/>
              </a:rPr>
              <a:t>: 589-7721</a:t>
            </a:r>
          </a:p>
          <a:p>
            <a:pPr>
              <a:buFont typeface="Wingdings" pitchFamily="2" charset="2"/>
              <a:buChar char="l"/>
            </a:pPr>
            <a:r>
              <a:rPr lang="ko-KR" altLang="en-US" sz="2210" b="1" dirty="0">
                <a:solidFill>
                  <a:schemeClr val="bg1"/>
                </a:solidFill>
                <a:latin typeface="HY목판L" pitchFamily="18" charset="-127"/>
                <a:ea typeface="HY목판L" pitchFamily="18" charset="-127"/>
              </a:rPr>
              <a:t> </a:t>
            </a:r>
            <a:r>
              <a:rPr lang="ko-KR" altLang="en-US" sz="2210" b="1" dirty="0" err="1" smtClean="0">
                <a:solidFill>
                  <a:schemeClr val="bg1"/>
                </a:solidFill>
                <a:latin typeface="HY목판L" pitchFamily="18" charset="-127"/>
                <a:ea typeface="HY목판L" pitchFamily="18" charset="-127"/>
              </a:rPr>
              <a:t>학생지원팀</a:t>
            </a:r>
            <a:r>
              <a:rPr lang="en-US" altLang="ko-KR" sz="2210" b="1" dirty="0" smtClean="0">
                <a:solidFill>
                  <a:schemeClr val="bg1"/>
                </a:solidFill>
                <a:latin typeface="HY목판L" pitchFamily="18" charset="-127"/>
                <a:ea typeface="HY목판L" pitchFamily="18" charset="-127"/>
              </a:rPr>
              <a:t>[</a:t>
            </a:r>
            <a:r>
              <a:rPr lang="ko-KR" altLang="en-US" sz="2210" b="1" dirty="0" smtClean="0">
                <a:solidFill>
                  <a:schemeClr val="bg1"/>
                </a:solidFill>
                <a:latin typeface="HY목판L" pitchFamily="18" charset="-127"/>
                <a:ea typeface="HY목판L" pitchFamily="18" charset="-127"/>
              </a:rPr>
              <a:t>장학</a:t>
            </a:r>
            <a:r>
              <a:rPr lang="en-US" altLang="ko-KR" sz="2210" b="1" dirty="0" smtClean="0">
                <a:solidFill>
                  <a:schemeClr val="bg1"/>
                </a:solidFill>
                <a:latin typeface="HY목판L" pitchFamily="18" charset="-127"/>
                <a:ea typeface="HY목판L" pitchFamily="18" charset="-127"/>
              </a:rPr>
              <a:t>] : 589-7715</a:t>
            </a:r>
            <a:endParaRPr lang="en-US" altLang="ko-KR" sz="2210" b="1" dirty="0">
              <a:solidFill>
                <a:schemeClr val="bg1"/>
              </a:solidFill>
              <a:latin typeface="HY목판L" pitchFamily="18" charset="-127"/>
              <a:ea typeface="HY목판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7111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06379" y="476672"/>
            <a:ext cx="8931242" cy="2835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66FF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42" tIns="56571" rIns="113142" bIns="56571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226464" y="692696"/>
            <a:ext cx="8691071" cy="226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3142" tIns="56571" rIns="113142" bIns="56571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ko-KR" sz="3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2021</a:t>
            </a:r>
            <a:r>
              <a:rPr lang="ko-KR" altLang="en-US" sz="3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학년도 </a:t>
            </a:r>
            <a:r>
              <a:rPr lang="ko-KR" altLang="en-US" sz="3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신입생 여러분</a:t>
            </a:r>
            <a:r>
              <a:rPr lang="en-US" altLang="ko-KR" sz="3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!</a:t>
            </a:r>
          </a:p>
          <a:p>
            <a:pPr algn="ctr">
              <a:lnSpc>
                <a:spcPct val="150000"/>
              </a:lnSpc>
              <a:defRPr/>
            </a:pPr>
            <a:r>
              <a:rPr lang="ko-KR" altLang="en-US" sz="2900" dirty="0">
                <a:solidFill>
                  <a:schemeClr val="accent6">
                    <a:lumMod val="50000"/>
                  </a:schemeClr>
                </a:solidFill>
                <a:latin typeface="휴먼엑스포" pitchFamily="18" charset="-127"/>
                <a:ea typeface="휴먼엑스포" pitchFamily="18" charset="-127"/>
              </a:rPr>
              <a:t>다시 한번 우리대학 </a:t>
            </a:r>
            <a:r>
              <a:rPr lang="ko-KR" altLang="en-US" sz="2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입학</a:t>
            </a:r>
            <a:r>
              <a:rPr lang="ko-KR" altLang="en-US" sz="2900" dirty="0">
                <a:solidFill>
                  <a:schemeClr val="accent2"/>
                </a:solidFill>
                <a:latin typeface="휴먼엑스포" pitchFamily="18" charset="-127"/>
                <a:ea typeface="휴먼엑스포" pitchFamily="18" charset="-127"/>
              </a:rPr>
              <a:t>을</a:t>
            </a:r>
            <a:r>
              <a:rPr lang="ko-KR" altLang="en-US" sz="29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9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진심</a:t>
            </a:r>
            <a:r>
              <a:rPr lang="ko-KR" altLang="en-US" sz="2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으로 </a:t>
            </a:r>
            <a:r>
              <a:rPr lang="ko-KR" altLang="en-US" sz="29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축하 </a:t>
            </a:r>
            <a:r>
              <a:rPr lang="ko-KR" altLang="en-US" sz="2900" dirty="0">
                <a:solidFill>
                  <a:schemeClr val="accent2"/>
                </a:solidFill>
                <a:latin typeface="휴먼엑스포" pitchFamily="18" charset="-127"/>
                <a:ea typeface="휴먼엑스포" pitchFamily="18" charset="-127"/>
              </a:rPr>
              <a:t>드리며</a:t>
            </a:r>
            <a:r>
              <a:rPr lang="en-US" altLang="ko-KR" sz="2900" dirty="0">
                <a:solidFill>
                  <a:schemeClr val="accent2"/>
                </a:solidFill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algn="ctr">
              <a:lnSpc>
                <a:spcPct val="150000"/>
              </a:lnSpc>
              <a:defRPr/>
            </a:pPr>
            <a:r>
              <a:rPr lang="ko-KR" altLang="en-US" sz="2900" dirty="0">
                <a:solidFill>
                  <a:schemeClr val="accent6">
                    <a:lumMod val="50000"/>
                  </a:schemeClr>
                </a:solidFill>
                <a:latin typeface="휴먼엑스포" pitchFamily="18" charset="-127"/>
                <a:ea typeface="휴먼엑스포" pitchFamily="18" charset="-127"/>
              </a:rPr>
              <a:t>보람차고 알찬 대학생활이 되기를 기원합니다</a:t>
            </a:r>
            <a:r>
              <a:rPr lang="en-US" altLang="ko-KR" sz="2900" dirty="0">
                <a:solidFill>
                  <a:schemeClr val="accent6">
                    <a:lumMod val="50000"/>
                  </a:schemeClr>
                </a:solidFill>
                <a:latin typeface="휴먼엑스포" pitchFamily="18" charset="-127"/>
                <a:ea typeface="휴먼엑스포" pitchFamily="18" charset="-127"/>
              </a:rPr>
              <a:t>.</a:t>
            </a:r>
            <a:endParaRPr lang="ko-KR" altLang="en-US" sz="2900" dirty="0">
              <a:solidFill>
                <a:schemeClr val="accent6">
                  <a:lumMod val="50000"/>
                </a:schemeClr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49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845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3" y="3769876"/>
            <a:ext cx="7992888" cy="707886"/>
          </a:xfrm>
          <a:prstGeom prst="rect">
            <a:avLst/>
          </a:prstGeom>
          <a:solidFill>
            <a:srgbClr val="D1131D"/>
          </a:solidFill>
        </p:spPr>
        <p:txBody>
          <a:bodyPr wrap="square" rtlCol="0">
            <a:spAutoFit/>
          </a:bodyPr>
          <a:lstStyle/>
          <a:p>
            <a:pPr algn="ctr" latinLnBrk="0">
              <a:tabLst>
                <a:tab pos="3048000" algn="l"/>
              </a:tabLst>
              <a:defRPr/>
            </a:pPr>
            <a:r>
              <a:rPr lang="ko-KR" altLang="en-US" sz="4000" b="1" kern="0" dirty="0" smtClean="0">
                <a:solidFill>
                  <a:schemeClr val="bg1"/>
                </a:solidFill>
              </a:rPr>
              <a:t>통합정보시스템 설정</a:t>
            </a:r>
            <a:endParaRPr lang="ko-KR" altLang="en-US" sz="40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45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383265"/>
            <a:ext cx="3888432" cy="20198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2" name="그룹 11"/>
          <p:cNvGrpSpPr/>
          <p:nvPr/>
        </p:nvGrpSpPr>
        <p:grpSpPr>
          <a:xfrm>
            <a:off x="4565429" y="3104552"/>
            <a:ext cx="1952248" cy="1116534"/>
            <a:chOff x="5073330" y="4325674"/>
            <a:chExt cx="2158523" cy="1307817"/>
          </a:xfrm>
        </p:grpSpPr>
        <p:sp>
          <p:nvSpPr>
            <p:cNvPr id="15" name="오른쪽 화살표 14"/>
            <p:cNvSpPr>
              <a:spLocks noChangeArrowheads="1"/>
            </p:cNvSpPr>
            <p:nvPr/>
          </p:nvSpPr>
          <p:spPr bwMode="auto">
            <a:xfrm>
              <a:off x="5073330" y="4325674"/>
              <a:ext cx="596324" cy="472975"/>
            </a:xfrm>
            <a:prstGeom prst="rightArrow">
              <a:avLst>
                <a:gd name="adj1" fmla="val 50000"/>
                <a:gd name="adj2" fmla="val 50030"/>
              </a:avLst>
            </a:prstGeom>
            <a:gradFill rotWithShape="1">
              <a:gsLst>
                <a:gs pos="0">
                  <a:srgbClr val="7F007F"/>
                </a:gs>
                <a:gs pos="50000">
                  <a:srgbClr val="B800B8"/>
                </a:gs>
                <a:gs pos="100000">
                  <a:srgbClr val="DB00DB"/>
                </a:gs>
              </a:gsLst>
              <a:lin ang="135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lIns="113142" tIns="56571" rIns="113142" bIns="56571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모서리가 둥근 직사각형 15"/>
            <p:cNvSpPr/>
            <p:nvPr/>
          </p:nvSpPr>
          <p:spPr bwMode="auto">
            <a:xfrm>
              <a:off x="5912887" y="5364798"/>
              <a:ext cx="1080121" cy="268693"/>
            </a:xfrm>
            <a:prstGeom prst="roundRect">
              <a:avLst/>
            </a:prstGeom>
            <a:noFill/>
            <a:ln w="28575" algn="ctr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 bwMode="auto">
            <a:xfrm>
              <a:off x="6799805" y="4932610"/>
              <a:ext cx="432048" cy="360040"/>
            </a:xfrm>
            <a:prstGeom prst="ellipse">
              <a:avLst/>
            </a:prstGeom>
            <a:solidFill>
              <a:srgbClr val="CC00CC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r>
                <a:rPr lang="en-US" altLang="ko-KR" sz="2000" b="1" dirty="0" smtClean="0">
                  <a:solidFill>
                    <a:srgbClr val="FFFF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2</a:t>
              </a:r>
              <a:endParaRPr lang="ko-KR" altLang="en-US" sz="2000" b="1" dirty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33" name="그림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14" y="2383265"/>
            <a:ext cx="3747339" cy="206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4" name="직선 연결선 3"/>
          <p:cNvCxnSpPr/>
          <p:nvPr/>
        </p:nvCxnSpPr>
        <p:spPr>
          <a:xfrm>
            <a:off x="368300" y="0"/>
            <a:ext cx="0" cy="603528"/>
          </a:xfrm>
          <a:prstGeom prst="line">
            <a:avLst/>
          </a:prstGeom>
          <a:ln w="38100">
            <a:solidFill>
              <a:srgbClr val="E753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368300" y="231031"/>
            <a:ext cx="7372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defRPr/>
            </a:pPr>
            <a:r>
              <a:rPr lang="en-US" altLang="ko-KR" sz="2400" b="1" kern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ysClr val="windowText" lastClr="000000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1-1. </a:t>
            </a:r>
            <a:r>
              <a:rPr lang="ko-KR" altLang="en-US" sz="2400" b="1" kern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ysClr val="windowText" lastClr="000000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통합정보시스템 </a:t>
            </a:r>
            <a:r>
              <a:rPr lang="ko-KR" altLang="en-US" sz="2400" b="1" kern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F0000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로그인</a:t>
            </a:r>
            <a:endParaRPr lang="ko-KR" altLang="en-US" sz="2400" b="1" kern="0" dirty="0">
              <a:solidFill>
                <a:srgbClr val="FF0000"/>
              </a:solidFill>
              <a:latin typeface="+mj-ea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2101448" y="3899323"/>
            <a:ext cx="1678465" cy="543942"/>
            <a:chOff x="2584226" y="2857460"/>
            <a:chExt cx="1228911" cy="2120869"/>
          </a:xfrm>
        </p:grpSpPr>
        <p:sp>
          <p:nvSpPr>
            <p:cNvPr id="20" name="모서리가 둥근 직사각형 19"/>
            <p:cNvSpPr/>
            <p:nvPr/>
          </p:nvSpPr>
          <p:spPr bwMode="auto">
            <a:xfrm>
              <a:off x="2760240" y="3773217"/>
              <a:ext cx="1052897" cy="1010807"/>
            </a:xfrm>
            <a:prstGeom prst="roundRect">
              <a:avLst/>
            </a:prstGeom>
            <a:noFill/>
            <a:ln w="28575" algn="ctr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 bwMode="auto">
            <a:xfrm>
              <a:off x="2584226" y="2857460"/>
              <a:ext cx="228271" cy="1023378"/>
            </a:xfrm>
            <a:prstGeom prst="ellipse">
              <a:avLst/>
            </a:prstGeom>
            <a:solidFill>
              <a:srgbClr val="CC00CC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r>
                <a:rPr lang="en-US" altLang="ko-KR" sz="2000" b="1" dirty="0" smtClean="0">
                  <a:solidFill>
                    <a:srgbClr val="FFFF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1</a:t>
              </a:r>
              <a:endParaRPr lang="ko-KR" altLang="en-US" sz="2000" b="1" dirty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22" name="한쪽 모서리는 잘리고 다른 쪽 모서리는 둥근 사각형 21"/>
            <p:cNvSpPr/>
            <p:nvPr/>
          </p:nvSpPr>
          <p:spPr bwMode="auto">
            <a:xfrm>
              <a:off x="2918298" y="4932610"/>
              <a:ext cx="45719" cy="45719"/>
            </a:xfrm>
            <a:prstGeom prst="snipRoundRect">
              <a:avLst/>
            </a:pr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467544" y="4805562"/>
            <a:ext cx="7969238" cy="1758702"/>
            <a:chOff x="447744" y="5920688"/>
            <a:chExt cx="9515834" cy="2190750"/>
          </a:xfrm>
        </p:grpSpPr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7744" y="5920688"/>
              <a:ext cx="4520882" cy="219075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25" name="위로 굽은 화살표 24"/>
            <p:cNvSpPr/>
            <p:nvPr/>
          </p:nvSpPr>
          <p:spPr bwMode="auto">
            <a:xfrm rot="16200000" flipH="1">
              <a:off x="6940062" y="6026131"/>
              <a:ext cx="756345" cy="765096"/>
            </a:xfrm>
            <a:prstGeom prst="bentUpArrow">
              <a:avLst/>
            </a:prstGeom>
            <a:gradFill>
              <a:gsLst>
                <a:gs pos="100000">
                  <a:srgbClr val="CC00CC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lIns="113142" tIns="56571" rIns="113142" bIns="56571"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6" name="모서리가 둥근 직사각형 25"/>
            <p:cNvSpPr/>
            <p:nvPr/>
          </p:nvSpPr>
          <p:spPr bwMode="auto">
            <a:xfrm>
              <a:off x="1092748" y="6596205"/>
              <a:ext cx="3230872" cy="1061748"/>
            </a:xfrm>
            <a:prstGeom prst="roundRect">
              <a:avLst/>
            </a:prstGeom>
            <a:noFill/>
            <a:ln w="28575" algn="ctr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 bwMode="auto">
            <a:xfrm>
              <a:off x="569567" y="6228660"/>
              <a:ext cx="432048" cy="360040"/>
            </a:xfrm>
            <a:prstGeom prst="ellipse">
              <a:avLst/>
            </a:prstGeom>
            <a:solidFill>
              <a:srgbClr val="CC00CC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r>
                <a:rPr lang="en-US" altLang="ko-KR" sz="2000" b="1" dirty="0" smtClean="0">
                  <a:solidFill>
                    <a:srgbClr val="FFFF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3</a:t>
              </a:r>
              <a:endParaRPr lang="ko-KR" altLang="en-US" sz="2000" b="1" dirty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80547" y="7165980"/>
              <a:ext cx="3583031" cy="707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ko-KR" altLang="en-US" sz="20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아이디 </a:t>
              </a:r>
              <a:r>
                <a:rPr lang="en-US" altLang="ko-KR" sz="20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: </a:t>
              </a:r>
              <a:r>
                <a:rPr lang="ko-KR" altLang="en-US" sz="20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학번</a:t>
              </a:r>
              <a:endParaRPr lang="en-US" altLang="ko-KR" sz="2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ko-KR" altLang="en-US" sz="20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비밀번호 </a:t>
              </a:r>
              <a:r>
                <a:rPr lang="en-US" altLang="ko-KR" sz="20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: </a:t>
              </a:r>
              <a:r>
                <a:rPr lang="ko-KR" altLang="en-US" sz="20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생년월일 </a:t>
              </a:r>
              <a:r>
                <a:rPr lang="en-US" altLang="ko-KR" sz="20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6</a:t>
              </a:r>
              <a:r>
                <a:rPr lang="ko-KR" altLang="en-US" sz="20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자리</a:t>
              </a:r>
              <a:endParaRPr lang="ko-KR" altLang="en-US" sz="2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9" name="그룹 13"/>
          <p:cNvGrpSpPr>
            <a:grpSpLocks/>
          </p:cNvGrpSpPr>
          <p:nvPr/>
        </p:nvGrpSpPr>
        <p:grpSpPr bwMode="auto">
          <a:xfrm>
            <a:off x="506314" y="781921"/>
            <a:ext cx="8530182" cy="1406425"/>
            <a:chOff x="428625" y="1357313"/>
            <a:chExt cx="8319840" cy="1070999"/>
          </a:xfrm>
        </p:grpSpPr>
        <p:sp>
          <p:nvSpPr>
            <p:cNvPr id="30" name="모서리가 둥근 직사각형 29"/>
            <p:cNvSpPr/>
            <p:nvPr/>
          </p:nvSpPr>
          <p:spPr bwMode="auto">
            <a:xfrm>
              <a:off x="428625" y="1357313"/>
              <a:ext cx="8319840" cy="1070999"/>
            </a:xfrm>
            <a:prstGeom prst="roundRect">
              <a:avLst>
                <a:gd name="adj" fmla="val 6501"/>
              </a:avLst>
            </a:prstGeom>
            <a:noFill/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487734" y="1527111"/>
              <a:ext cx="8260731" cy="8027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>
                <a:buFontTx/>
                <a:buBlip>
                  <a:blip r:embed="rId5"/>
                </a:buBlip>
                <a:defRPr/>
              </a:pPr>
              <a:r>
                <a:rPr lang="ko-KR" altLang="en-US" dirty="0"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2500" dirty="0" smtClean="0">
                  <a:latin typeface="HY헤드라인M" pitchFamily="18" charset="-127"/>
                  <a:ea typeface="HY헤드라인M" pitchFamily="18" charset="-127"/>
                </a:rPr>
                <a:t>우리대학교 </a:t>
              </a:r>
              <a:r>
                <a:rPr lang="ko-KR" altLang="en-US" sz="2500" dirty="0">
                  <a:latin typeface="HY헤드라인M" pitchFamily="18" charset="-127"/>
                  <a:ea typeface="HY헤드라인M" pitchFamily="18" charset="-127"/>
                </a:rPr>
                <a:t>홈페이지</a:t>
              </a:r>
              <a:r>
                <a:rPr lang="en-US" altLang="ko-KR" sz="2400" dirty="0">
                  <a:latin typeface="HY헤드라인M" pitchFamily="18" charset="-127"/>
                  <a:ea typeface="HY헤드라인M" pitchFamily="18" charset="-127"/>
                </a:rPr>
                <a:t>(</a:t>
              </a:r>
              <a:r>
                <a:rPr lang="en-US" altLang="ko-KR" sz="2400" dirty="0">
                  <a:solidFill>
                    <a:srgbClr val="0A00DA"/>
                  </a:solidFill>
                  <a:latin typeface="HY헤드라인M" pitchFamily="18" charset="-127"/>
                  <a:ea typeface="HY헤드라인M" pitchFamily="18" charset="-127"/>
                </a:rPr>
                <a:t>www.kmcu.ac.kr</a:t>
              </a:r>
              <a:r>
                <a:rPr lang="en-US" altLang="ko-KR" sz="2400" dirty="0">
                  <a:latin typeface="HY헤드라인M" pitchFamily="18" charset="-127"/>
                  <a:ea typeface="HY헤드라인M" pitchFamily="18" charset="-127"/>
                </a:rPr>
                <a:t>)</a:t>
              </a:r>
              <a:r>
                <a:rPr lang="ko-KR" altLang="en-US" sz="240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2500" dirty="0">
                  <a:solidFill>
                    <a:srgbClr val="233348"/>
                  </a:solidFill>
                  <a:latin typeface="HY헤드라인M" pitchFamily="18" charset="-127"/>
                  <a:ea typeface="HY헤드라인M" pitchFamily="18" charset="-127"/>
                </a:rPr>
                <a:t>접속 후 </a:t>
              </a:r>
              <a:endParaRPr lang="en-US" altLang="ko-KR" sz="2500" dirty="0" smtClean="0">
                <a:solidFill>
                  <a:srgbClr val="233348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ko-KR" sz="2500" dirty="0">
                  <a:solidFill>
                    <a:srgbClr val="233348"/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en-US" altLang="ko-KR" sz="2500" dirty="0" smtClean="0">
                  <a:solidFill>
                    <a:srgbClr val="233348"/>
                  </a:solidFill>
                  <a:latin typeface="HY헤드라인M" pitchFamily="18" charset="-127"/>
                  <a:ea typeface="HY헤드라인M" pitchFamily="18" charset="-127"/>
                </a:rPr>
                <a:t>  </a:t>
              </a:r>
              <a:r>
                <a:rPr lang="ko-KR" altLang="en-US" sz="2500" dirty="0" smtClean="0">
                  <a:solidFill>
                    <a:srgbClr val="0A00DA"/>
                  </a:solidFill>
                  <a:latin typeface="HY헤드라인M" pitchFamily="18" charset="-127"/>
                  <a:ea typeface="HY헤드라인M" pitchFamily="18" charset="-127"/>
                </a:rPr>
                <a:t>통합정보시스템</a:t>
              </a:r>
              <a:r>
                <a:rPr lang="en-US" altLang="ko-KR" sz="2500" dirty="0" smtClean="0">
                  <a:latin typeface="HY동녘M" pitchFamily="18" charset="-127"/>
                  <a:ea typeface="HY동녘M" pitchFamily="18" charset="-127"/>
                </a:rPr>
                <a:t>(</a:t>
              </a:r>
              <a:r>
                <a:rPr lang="ko-KR" altLang="en-US" sz="2500" dirty="0">
                  <a:solidFill>
                    <a:srgbClr val="0A00DA"/>
                  </a:solidFill>
                  <a:latin typeface="HY동녘M" pitchFamily="18" charset="-127"/>
                  <a:ea typeface="HY동녘M" pitchFamily="18" charset="-127"/>
                </a:rPr>
                <a:t>학번</a:t>
              </a:r>
              <a:r>
                <a:rPr lang="ko-KR" altLang="en-US" sz="2500" dirty="0">
                  <a:solidFill>
                    <a:srgbClr val="000066"/>
                  </a:solidFill>
                  <a:latin typeface="HY동녘M" pitchFamily="18" charset="-127"/>
                  <a:ea typeface="HY동녘M" pitchFamily="18" charset="-127"/>
                </a:rPr>
                <a:t>은 개인별</a:t>
              </a:r>
              <a:r>
                <a:rPr lang="ko-KR" altLang="en-US" sz="250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HY동녘M" pitchFamily="18" charset="-127"/>
                  <a:ea typeface="HY동녘M" pitchFamily="18" charset="-127"/>
                </a:rPr>
                <a:t> </a:t>
              </a:r>
              <a:r>
                <a:rPr lang="ko-KR" altLang="en-US" sz="2500" dirty="0">
                  <a:solidFill>
                    <a:srgbClr val="0A00DA"/>
                  </a:solidFill>
                  <a:latin typeface="HY동녘M" pitchFamily="18" charset="-127"/>
                  <a:ea typeface="HY동녘M" pitchFamily="18" charset="-127"/>
                </a:rPr>
                <a:t>문자 </a:t>
              </a:r>
              <a:r>
                <a:rPr lang="ko-KR" altLang="en-US" sz="2500" dirty="0" smtClean="0">
                  <a:solidFill>
                    <a:srgbClr val="0A00DA"/>
                  </a:solidFill>
                  <a:latin typeface="HY동녘M" pitchFamily="18" charset="-127"/>
                  <a:ea typeface="HY동녘M" pitchFamily="18" charset="-127"/>
                </a:rPr>
                <a:t>메시지로</a:t>
              </a:r>
              <a:r>
                <a:rPr lang="ko-KR" altLang="en-US" sz="250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HY동녘M" pitchFamily="18" charset="-127"/>
                  <a:ea typeface="HY동녘M" pitchFamily="18" charset="-127"/>
                </a:rPr>
                <a:t> </a:t>
              </a:r>
              <a:r>
                <a:rPr lang="ko-KR" altLang="en-US" sz="2500" dirty="0" smtClean="0">
                  <a:latin typeface="HY동녘M" pitchFamily="18" charset="-127"/>
                  <a:ea typeface="HY동녘M" pitchFamily="18" charset="-127"/>
                </a:rPr>
                <a:t>발송</a:t>
              </a:r>
              <a:r>
                <a:rPr lang="en-US" altLang="ko-KR" sz="2500" dirty="0" smtClean="0">
                  <a:latin typeface="HY동녘M" pitchFamily="18" charset="-127"/>
                  <a:ea typeface="HY동녘M" pitchFamily="18" charset="-127"/>
                </a:rPr>
                <a:t>)</a:t>
              </a:r>
              <a:r>
                <a:rPr lang="ko-KR" altLang="en-US" sz="250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HY동녘M" pitchFamily="18" charset="-127"/>
                  <a:ea typeface="HY동녘M" pitchFamily="18" charset="-127"/>
                </a:rPr>
                <a:t> </a:t>
              </a:r>
              <a:endParaRPr lang="ko-KR" altLang="en-US" sz="2500" dirty="0">
                <a:solidFill>
                  <a:schemeClr val="accent2">
                    <a:lumMod val="20000"/>
                    <a:lumOff val="80000"/>
                  </a:schemeClr>
                </a:solidFill>
                <a:latin typeface="HY동녘M" pitchFamily="18" charset="-127"/>
                <a:ea typeface="HY동녘M" pitchFamily="18" charset="-127"/>
              </a:endParaRPr>
            </a:p>
          </p:txBody>
        </p:sp>
      </p:grpSp>
      <p:sp>
        <p:nvSpPr>
          <p:cNvPr id="32" name="직사각형 31"/>
          <p:cNvSpPr/>
          <p:nvPr/>
        </p:nvSpPr>
        <p:spPr>
          <a:xfrm>
            <a:off x="2030074" y="8028954"/>
            <a:ext cx="6898993" cy="976021"/>
          </a:xfrm>
          <a:prstGeom prst="rect">
            <a:avLst/>
          </a:prstGeom>
          <a:gradFill>
            <a:gsLst>
              <a:gs pos="100000">
                <a:srgbClr val="CC00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lIns="113142" tIns="56571" rIns="113142" bIns="56571">
            <a:spAutoFit/>
          </a:bodyPr>
          <a:lstStyle/>
          <a:p>
            <a:pPr algn="ctr">
              <a:defRPr/>
            </a:pPr>
            <a:r>
              <a:rPr lang="ko-KR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CC"/>
                </a:solidFill>
                <a:latin typeface="HY산B" pitchFamily="18" charset="-127"/>
                <a:ea typeface="HY산B" pitchFamily="18" charset="-127"/>
              </a:rPr>
              <a:t>우리대학교 홈페이지로 접속</a:t>
            </a:r>
            <a:endParaRPr lang="en-US" altLang="ko-KR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00CC"/>
              </a:solidFill>
              <a:latin typeface="HY산B" pitchFamily="18" charset="-127"/>
              <a:ea typeface="HY산B" pitchFamily="18" charset="-127"/>
            </a:endParaRPr>
          </a:p>
          <a:p>
            <a:pPr algn="ctr">
              <a:defRPr/>
            </a:pPr>
            <a:r>
              <a:rPr lang="ko-KR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CC"/>
                </a:solidFill>
                <a:latin typeface="HY산B" pitchFamily="18" charset="-127"/>
                <a:ea typeface="HY산B" pitchFamily="18" charset="-127"/>
              </a:rPr>
              <a:t>하시기 바랍니다</a:t>
            </a:r>
            <a:r>
              <a:rPr lang="en-US" altLang="ko-K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CC"/>
                </a:solidFill>
                <a:latin typeface="HY산B" pitchFamily="18" charset="-127"/>
                <a:ea typeface="HY산B" pitchFamily="18" charset="-127"/>
              </a:rPr>
              <a:t>.</a:t>
            </a:r>
            <a:endParaRPr lang="en-US" altLang="ko-K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00CC"/>
              </a:solidFill>
              <a:latin typeface="HY산B" pitchFamily="18" charset="-127"/>
              <a:ea typeface="HY산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856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368300" y="0"/>
            <a:ext cx="0" cy="603528"/>
          </a:xfrm>
          <a:prstGeom prst="line">
            <a:avLst/>
          </a:prstGeom>
          <a:ln w="38100">
            <a:solidFill>
              <a:srgbClr val="E753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368300" y="231031"/>
            <a:ext cx="7372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defRPr/>
            </a:pPr>
            <a:r>
              <a:rPr lang="en-US" altLang="ko-KR" sz="2400" b="1" kern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ysClr val="windowText" lastClr="000000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1-2. </a:t>
            </a:r>
            <a:r>
              <a:rPr lang="ko-KR" altLang="en-US" sz="2400" b="1" kern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ysClr val="windowText" lastClr="000000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통합정보시스템 </a:t>
            </a:r>
            <a:r>
              <a:rPr lang="ko-KR" altLang="en-US" sz="2400" b="1" kern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F0000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비밀번호 변경</a:t>
            </a:r>
            <a:endParaRPr lang="ko-KR" altLang="en-US" sz="2400" b="1" kern="0" dirty="0">
              <a:solidFill>
                <a:srgbClr val="FF0000"/>
              </a:solidFill>
              <a:latin typeface="+mj-ea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467545" y="923727"/>
            <a:ext cx="8568951" cy="5817641"/>
            <a:chOff x="518825" y="2052290"/>
            <a:chExt cx="9706385" cy="6120358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825" y="2052290"/>
              <a:ext cx="9706385" cy="6120358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5" name="모서리가 둥근 직사각형 14"/>
            <p:cNvSpPr/>
            <p:nvPr/>
          </p:nvSpPr>
          <p:spPr bwMode="auto">
            <a:xfrm>
              <a:off x="2592363" y="7308874"/>
              <a:ext cx="7488832" cy="79208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755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368300" y="0"/>
            <a:ext cx="0" cy="603528"/>
          </a:xfrm>
          <a:prstGeom prst="line">
            <a:avLst/>
          </a:prstGeom>
          <a:ln w="38100">
            <a:solidFill>
              <a:srgbClr val="E753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368300" y="231031"/>
            <a:ext cx="7372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defRPr/>
            </a:pPr>
            <a:r>
              <a:rPr lang="en-US" altLang="ko-KR" sz="2400" b="1" kern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ysClr val="windowText" lastClr="000000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1-3. </a:t>
            </a:r>
            <a:r>
              <a:rPr lang="ko-KR" altLang="en-US" sz="2400" b="1" kern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ysClr val="windowText" lastClr="000000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개인정보 수집</a:t>
            </a:r>
            <a:r>
              <a:rPr lang="en-US" altLang="ko-KR" sz="2400" b="1" kern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ysClr val="windowText" lastClr="000000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/</a:t>
            </a:r>
            <a:r>
              <a:rPr lang="ko-KR" altLang="en-US" sz="2400" b="1" kern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ysClr val="windowText" lastClr="000000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제공</a:t>
            </a:r>
            <a:r>
              <a:rPr lang="en-US" altLang="ko-KR" sz="2400" b="1" kern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ysClr val="windowText" lastClr="000000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/ </a:t>
            </a:r>
            <a:r>
              <a:rPr lang="ko-KR" altLang="en-US" sz="2400" b="1" kern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ysClr val="windowText" lastClr="000000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활용 동의</a:t>
            </a:r>
            <a:endParaRPr lang="ko-KR" altLang="en-US" sz="2400" b="1" kern="0" dirty="0">
              <a:solidFill>
                <a:srgbClr val="FF0000"/>
              </a:solidFill>
              <a:latin typeface="+mj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78" y="1859139"/>
            <a:ext cx="8040600" cy="4378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9" name="그룹 13"/>
          <p:cNvGrpSpPr>
            <a:grpSpLocks/>
          </p:cNvGrpSpPr>
          <p:nvPr/>
        </p:nvGrpSpPr>
        <p:grpSpPr bwMode="auto">
          <a:xfrm>
            <a:off x="467544" y="785087"/>
            <a:ext cx="8098134" cy="1006474"/>
            <a:chOff x="428625" y="1357313"/>
            <a:chExt cx="8319840" cy="1070999"/>
          </a:xfrm>
        </p:grpSpPr>
        <p:sp>
          <p:nvSpPr>
            <p:cNvPr id="10" name="모서리가 둥근 직사각형 9"/>
            <p:cNvSpPr/>
            <p:nvPr/>
          </p:nvSpPr>
          <p:spPr bwMode="auto">
            <a:xfrm>
              <a:off x="428625" y="1357313"/>
              <a:ext cx="8319840" cy="1070999"/>
            </a:xfrm>
            <a:prstGeom prst="roundRect">
              <a:avLst>
                <a:gd name="adj" fmla="val 6501"/>
              </a:avLst>
            </a:prstGeom>
            <a:noFill/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2" name="Rectangle 27"/>
            <p:cNvSpPr>
              <a:spLocks noChangeArrowheads="1"/>
            </p:cNvSpPr>
            <p:nvPr/>
          </p:nvSpPr>
          <p:spPr bwMode="auto">
            <a:xfrm>
              <a:off x="487734" y="1445403"/>
              <a:ext cx="8260731" cy="9661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ko-KR" altLang="en-US" sz="2400" dirty="0" smtClean="0"/>
                <a:t>◇</a:t>
              </a:r>
              <a:r>
                <a:rPr lang="ko-KR" altLang="en-US" sz="2800" dirty="0" smtClean="0"/>
                <a:t> </a:t>
              </a:r>
              <a:r>
                <a:rPr lang="ko-KR" altLang="en-US" sz="2500" dirty="0" smtClean="0">
                  <a:latin typeface="HY헤드라인M" pitchFamily="18" charset="-127"/>
                  <a:ea typeface="HY헤드라인M" pitchFamily="18" charset="-127"/>
                </a:rPr>
                <a:t>개인정보보호법에 의거</a:t>
              </a:r>
              <a:r>
                <a:rPr lang="en-US" altLang="ko-KR" sz="2500" dirty="0" smtClean="0">
                  <a:latin typeface="HY헤드라인M" pitchFamily="18" charset="-127"/>
                  <a:ea typeface="HY헤드라인M" pitchFamily="18" charset="-127"/>
                </a:rPr>
                <a:t>,</a:t>
              </a:r>
              <a:r>
                <a:rPr lang="ko-KR" altLang="en-US" sz="2500" dirty="0" smtClean="0">
                  <a:latin typeface="HY헤드라인M" pitchFamily="18" charset="-127"/>
                  <a:ea typeface="HY헤드라인M" pitchFamily="18" charset="-127"/>
                </a:rPr>
                <a:t> 계명문화대학교에서 취급</a:t>
              </a:r>
              <a:endParaRPr lang="en-US" altLang="ko-KR" sz="2500" dirty="0">
                <a:latin typeface="HY헤드라인M" pitchFamily="18" charset="-127"/>
                <a:ea typeface="HY헤드라인M" pitchFamily="18" charset="-127"/>
              </a:endParaRPr>
            </a:p>
            <a:p>
              <a:pPr>
                <a:defRPr/>
              </a:pPr>
              <a:r>
                <a:rPr lang="en-US" altLang="ko-KR" sz="2500" dirty="0" smtClean="0">
                  <a:latin typeface="HY헤드라인M" pitchFamily="18" charset="-127"/>
                  <a:ea typeface="HY헤드라인M" pitchFamily="18" charset="-127"/>
                </a:rPr>
                <a:t>    </a:t>
              </a:r>
              <a:r>
                <a:rPr lang="ko-KR" altLang="en-US" sz="2500" dirty="0" smtClean="0">
                  <a:latin typeface="HY헤드라인M" pitchFamily="18" charset="-127"/>
                  <a:ea typeface="HY헤드라인M" pitchFamily="18" charset="-127"/>
                </a:rPr>
                <a:t>하는 모든 개인 정보 수집</a:t>
              </a:r>
              <a:r>
                <a:rPr lang="en-US" altLang="ko-KR" sz="2500" dirty="0" smtClean="0">
                  <a:latin typeface="HY헤드라인M" pitchFamily="18" charset="-127"/>
                  <a:ea typeface="HY헤드라인M" pitchFamily="18" charset="-127"/>
                </a:rPr>
                <a:t>/</a:t>
              </a:r>
              <a:r>
                <a:rPr lang="ko-KR" altLang="en-US" sz="2500" dirty="0" smtClean="0">
                  <a:latin typeface="HY헤드라인M" pitchFamily="18" charset="-127"/>
                  <a:ea typeface="HY헤드라인M" pitchFamily="18" charset="-127"/>
                </a:rPr>
                <a:t>제공</a:t>
              </a:r>
              <a:r>
                <a:rPr lang="en-US" altLang="ko-KR" sz="2500" dirty="0" smtClean="0">
                  <a:latin typeface="HY헤드라인M" pitchFamily="18" charset="-127"/>
                  <a:ea typeface="HY헤드라인M" pitchFamily="18" charset="-127"/>
                </a:rPr>
                <a:t>/</a:t>
              </a:r>
              <a:r>
                <a:rPr lang="ko-KR" altLang="en-US" sz="2500" dirty="0" smtClean="0">
                  <a:latin typeface="HY헤드라인M" pitchFamily="18" charset="-127"/>
                  <a:ea typeface="HY헤드라인M" pitchFamily="18" charset="-127"/>
                </a:rPr>
                <a:t>활용에 대한 동의</a:t>
              </a:r>
              <a:endParaRPr lang="en-US" altLang="ko-KR" sz="2500" dirty="0" smtClean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4" name="모서리가 둥근 사각형 설명선 13"/>
          <p:cNvSpPr/>
          <p:nvPr/>
        </p:nvSpPr>
        <p:spPr bwMode="auto">
          <a:xfrm>
            <a:off x="2187120" y="4725144"/>
            <a:ext cx="800704" cy="288032"/>
          </a:xfrm>
          <a:prstGeom prst="wedgeRoundRectCallout">
            <a:avLst>
              <a:gd name="adj1" fmla="val -196652"/>
              <a:gd name="adj2" fmla="val 137775"/>
              <a:gd name="adj3" fmla="val 16667"/>
            </a:avLst>
          </a:prstGeom>
          <a:solidFill>
            <a:srgbClr val="FF33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900" dirty="0" smtClean="0">
                <a:latin typeface="HY동녘M" pitchFamily="18" charset="-127"/>
                <a:ea typeface="HY동녘M" pitchFamily="18" charset="-127"/>
              </a:rPr>
              <a:t>선택</a:t>
            </a:r>
            <a:endParaRPr lang="ko-KR" altLang="en-US" sz="1900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504016" y="5161319"/>
            <a:ext cx="387312" cy="2553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495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48" y="2642370"/>
            <a:ext cx="8417217" cy="4215630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>
            <a:off x="368300" y="0"/>
            <a:ext cx="0" cy="603528"/>
          </a:xfrm>
          <a:prstGeom prst="line">
            <a:avLst/>
          </a:prstGeom>
          <a:ln w="38100">
            <a:solidFill>
              <a:srgbClr val="E753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6417" y="69269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tabLst>
                <a:tab pos="3048000" algn="l"/>
              </a:tabLst>
            </a:pPr>
            <a:r>
              <a:rPr kumimoji="0" lang="ko-K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맑은 고딕"/>
                <a:ea typeface="맑은 고딕"/>
              </a:rPr>
              <a:t>▶</a:t>
            </a:r>
            <a:r>
              <a:rPr lang="ko-KR" altLang="en-US" sz="2400" dirty="0" smtClean="0"/>
              <a:t> </a:t>
            </a:r>
            <a:r>
              <a:rPr kumimoji="0" lang="ko-K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맑은 고딕"/>
                <a:ea typeface="맑은 고딕"/>
              </a:rPr>
              <a:t>개인사진 및 계좌정보 입력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66417" y="231031"/>
            <a:ext cx="5113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defRPr/>
            </a:pPr>
            <a:r>
              <a:rPr lang="en-US" altLang="ko-KR" sz="2400" b="1" kern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ysClr val="windowText" lastClr="000000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1-4. </a:t>
            </a:r>
            <a:r>
              <a:rPr lang="ko-KR" altLang="en-US" sz="2400" b="1" kern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ysClr val="windowText" lastClr="000000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학생자료기록부 입력</a:t>
            </a:r>
            <a:endParaRPr lang="ko-KR" altLang="en-US" sz="2400" b="1" kern="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46449" y="1224379"/>
            <a:ext cx="8318039" cy="1340525"/>
          </a:xfrm>
          <a:prstGeom prst="rect">
            <a:avLst/>
          </a:prstGeom>
          <a:solidFill>
            <a:schemeClr val="accent2">
              <a:alpha val="20000"/>
            </a:schemeClr>
          </a:solidFill>
          <a:ln w="127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ko-KR" altLang="en-US" sz="2400" dirty="0" smtClean="0">
                <a:solidFill>
                  <a:schemeClr val="tx1"/>
                </a:solidFill>
                <a:latin typeface="맑은 고딕"/>
                <a:ea typeface="맑은 고딕"/>
              </a:rPr>
              <a:t>◇</a:t>
            </a:r>
            <a:r>
              <a:rPr lang="ko-KR" altLang="en-US" dirty="0" smtClean="0">
                <a:solidFill>
                  <a:schemeClr val="tx1"/>
                </a:solidFill>
                <a:latin typeface="맑은 고딕"/>
                <a:ea typeface="맑은 고딕"/>
              </a:rPr>
              <a:t> </a:t>
            </a:r>
            <a:r>
              <a:rPr lang="ko-KR" altLang="en-US" sz="2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사진 수정하기 선택 후 </a:t>
            </a:r>
            <a:r>
              <a:rPr lang="ko-KR" altLang="en-US" sz="2400" dirty="0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등록</a:t>
            </a:r>
            <a:r>
              <a:rPr lang="en-US" altLang="ko-KR" sz="2400" dirty="0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dirty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이미지</a:t>
            </a:r>
            <a:r>
              <a:rPr lang="en-US" altLang="ko-KR" sz="2400" dirty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(JPEG)</a:t>
            </a:r>
            <a:r>
              <a:rPr lang="ko-KR" altLang="en-US" sz="2400" dirty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파일만 </a:t>
            </a: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가능</a:t>
            </a:r>
            <a:r>
              <a:rPr lang="en-US" altLang="ko-KR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dirty="0">
              <a:solidFill>
                <a:srgbClr val="0A00DA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defRPr/>
            </a:pPr>
            <a:r>
              <a:rPr lang="ko-KR" altLang="en-US" sz="2400" dirty="0">
                <a:solidFill>
                  <a:schemeClr val="tx1"/>
                </a:solidFill>
                <a:ea typeface="맑은 고딕"/>
              </a:rPr>
              <a:t>◇</a:t>
            </a: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계좌정보입력</a:t>
            </a:r>
            <a:r>
              <a:rPr lang="en-US" altLang="ko-KR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은행 및 계좌번호 입력</a:t>
            </a:r>
            <a:r>
              <a:rPr lang="en-US" altLang="ko-KR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>
              <a:defRPr/>
            </a:pPr>
            <a:r>
              <a:rPr lang="ko-KR" altLang="en-US" sz="2400" dirty="0" smtClean="0">
                <a:solidFill>
                  <a:schemeClr val="tx1"/>
                </a:solidFill>
                <a:ea typeface="맑은 고딕"/>
              </a:rPr>
              <a:t>◇ </a:t>
            </a:r>
            <a:r>
              <a:rPr lang="en-US" altLang="ko-KR" sz="2400" dirty="0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dirty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2400" dirty="0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400" dirty="0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일 </a:t>
            </a:r>
            <a:r>
              <a:rPr lang="ko-KR" altLang="en-US" sz="2400" dirty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까지</a:t>
            </a:r>
            <a:r>
              <a:rPr lang="ko-KR" altLang="en-US" sz="2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개인별 등록 </a:t>
            </a: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완료</a:t>
            </a:r>
            <a:endParaRPr lang="ko-KR" altLang="en-US" sz="24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4067944" y="6309320"/>
            <a:ext cx="1107290" cy="29917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7956376" y="3296129"/>
            <a:ext cx="1107290" cy="135700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6" name="모서리가 둥근 사각형 설명선 15"/>
          <p:cNvSpPr/>
          <p:nvPr/>
        </p:nvSpPr>
        <p:spPr bwMode="auto">
          <a:xfrm>
            <a:off x="4987325" y="6062201"/>
            <a:ext cx="903728" cy="346241"/>
          </a:xfrm>
          <a:prstGeom prst="wedgeRoundRectCallout">
            <a:avLst>
              <a:gd name="adj1" fmla="val -29358"/>
              <a:gd name="adj2" fmla="val 97558"/>
              <a:gd name="adj3" fmla="val 16667"/>
            </a:avLst>
          </a:prstGeom>
          <a:solidFill>
            <a:srgbClr val="FF33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900" dirty="0">
                <a:latin typeface="휴먼엑스포" pitchFamily="18" charset="-127"/>
                <a:ea typeface="휴먼엑스포" pitchFamily="18" charset="-127"/>
              </a:rPr>
              <a:t>선택</a:t>
            </a:r>
          </a:p>
        </p:txBody>
      </p:sp>
      <p:sp>
        <p:nvSpPr>
          <p:cNvPr id="18" name="모서리가 둥근 사각형 설명선 17"/>
          <p:cNvSpPr/>
          <p:nvPr/>
        </p:nvSpPr>
        <p:spPr bwMode="auto">
          <a:xfrm>
            <a:off x="6627856" y="3296128"/>
            <a:ext cx="865606" cy="276887"/>
          </a:xfrm>
          <a:prstGeom prst="wedgeRoundRectCallout">
            <a:avLst>
              <a:gd name="adj1" fmla="val 126514"/>
              <a:gd name="adj2" fmla="val 124742"/>
              <a:gd name="adj3" fmla="val 16667"/>
            </a:avLst>
          </a:prstGeom>
          <a:solidFill>
            <a:srgbClr val="FF33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900" dirty="0">
                <a:latin typeface="휴먼엑스포" pitchFamily="18" charset="-127"/>
                <a:ea typeface="휴먼엑스포" pitchFamily="18" charset="-127"/>
              </a:rPr>
              <a:t>선택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6228184" y="5733256"/>
            <a:ext cx="576064" cy="72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47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845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3" y="3769876"/>
            <a:ext cx="7992888" cy="707886"/>
          </a:xfrm>
          <a:prstGeom prst="rect">
            <a:avLst/>
          </a:prstGeom>
          <a:solidFill>
            <a:srgbClr val="D1131D"/>
          </a:solidFill>
        </p:spPr>
        <p:txBody>
          <a:bodyPr wrap="square" rtlCol="0">
            <a:spAutoFit/>
          </a:bodyPr>
          <a:lstStyle/>
          <a:p>
            <a:pPr algn="ctr" latinLnBrk="0">
              <a:tabLst>
                <a:tab pos="3048000" algn="l"/>
              </a:tabLst>
              <a:defRPr/>
            </a:pPr>
            <a:r>
              <a:rPr lang="ko-KR" altLang="en-US" sz="4000" b="1" kern="0" dirty="0" smtClean="0">
                <a:solidFill>
                  <a:schemeClr val="bg1"/>
                </a:solidFill>
              </a:rPr>
              <a:t>수강신청</a:t>
            </a:r>
            <a:endParaRPr lang="ko-KR" altLang="en-US" sz="40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368300" y="0"/>
            <a:ext cx="0" cy="603528"/>
          </a:xfrm>
          <a:prstGeom prst="line">
            <a:avLst/>
          </a:prstGeom>
          <a:ln w="38100">
            <a:solidFill>
              <a:srgbClr val="E753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368300" y="231031"/>
            <a:ext cx="7372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defRPr/>
            </a:pPr>
            <a:r>
              <a:rPr lang="en-US" altLang="ko-KR" sz="2400" b="1" kern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ysClr val="windowText" lastClr="000000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2-1. </a:t>
            </a:r>
            <a:r>
              <a:rPr lang="ko-KR" altLang="en-US" sz="2400" b="1" kern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ysClr val="windowText" lastClr="000000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수강신청</a:t>
            </a:r>
            <a:endParaRPr lang="ko-KR" altLang="en-US" sz="2400" b="1" kern="0" dirty="0">
              <a:solidFill>
                <a:sysClr val="windowText" lastClr="000000"/>
              </a:solidFill>
              <a:latin typeface="+mj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417" y="836712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8000" algn="l"/>
              </a:tabLst>
            </a:pPr>
            <a:r>
              <a:rPr kumimoji="0" lang="ko-K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맑은 고딕"/>
                <a:ea typeface="맑은 고딕"/>
              </a:rPr>
              <a:t>▶수강신청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46449" y="1368395"/>
            <a:ext cx="8318039" cy="2348637"/>
          </a:xfrm>
          <a:prstGeom prst="rect">
            <a:avLst/>
          </a:prstGeom>
          <a:solidFill>
            <a:schemeClr val="accent2">
              <a:alpha val="20000"/>
            </a:schemeClr>
          </a:solidFill>
          <a:ln w="127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r>
              <a:rPr lang="ko-KR" altLang="en-US" sz="2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매 학기 강의시간표와 교육과정표를 </a:t>
            </a: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확인</a:t>
            </a: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하여 </a:t>
            </a:r>
            <a:r>
              <a:rPr lang="ko-KR" altLang="en-US" sz="2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수강하고자 하는 과목을 온라인</a:t>
            </a:r>
            <a:r>
              <a:rPr lang="en-US" altLang="ko-KR" sz="2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dirty="0">
                <a:solidFill>
                  <a:srgbClr val="CC00CC"/>
                </a:solidFill>
                <a:latin typeface="HY헤드라인M" pitchFamily="18" charset="-127"/>
                <a:ea typeface="HY헤드라인M" pitchFamily="18" charset="-127"/>
              </a:rPr>
              <a:t>통합정보시스템</a:t>
            </a:r>
            <a:r>
              <a:rPr lang="en-US" altLang="ko-KR" sz="2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으로 신청합니다</a:t>
            </a:r>
            <a:r>
              <a:rPr lang="en-US" altLang="ko-KR" sz="2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2400" dirty="0">
                <a:solidFill>
                  <a:srgbClr val="0A00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※</a:t>
            </a:r>
            <a:r>
              <a:rPr lang="en-US" altLang="ko-KR" sz="2400" dirty="0">
                <a:solidFill>
                  <a:srgbClr val="0A00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 err="1">
                <a:solidFill>
                  <a:srgbClr val="0A00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매학기</a:t>
            </a:r>
            <a:r>
              <a:rPr lang="ko-KR" altLang="en-US" sz="2400" dirty="0">
                <a:solidFill>
                  <a:srgbClr val="0A00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 err="1">
                <a:solidFill>
                  <a:srgbClr val="0A00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학사공지</a:t>
            </a:r>
            <a:r>
              <a:rPr lang="ko-KR" altLang="en-US" sz="2400" dirty="0">
                <a:solidFill>
                  <a:srgbClr val="0A00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 smtClean="0">
                <a:solidFill>
                  <a:srgbClr val="0A00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안내</a:t>
            </a:r>
            <a:r>
              <a:rPr lang="en-US" altLang="ko-KR" sz="2400" dirty="0" smtClean="0">
                <a:solidFill>
                  <a:srgbClr val="0A00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dirty="0" smtClean="0">
                <a:solidFill>
                  <a:srgbClr val="0A00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대학 홈페이지 참조</a:t>
            </a:r>
            <a:r>
              <a:rPr lang="en-US" altLang="ko-KR" sz="2400" dirty="0" smtClean="0">
                <a:solidFill>
                  <a:srgbClr val="0A00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다만</a:t>
            </a:r>
            <a:r>
              <a:rPr lang="en-US" altLang="ko-KR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신입생의 교양선택과목은 본인이 선택합니다</a:t>
            </a:r>
            <a:r>
              <a:rPr lang="en-US" altLang="ko-KR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2400" spc="-3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3" name="그룹 11"/>
          <p:cNvGrpSpPr/>
          <p:nvPr/>
        </p:nvGrpSpPr>
        <p:grpSpPr>
          <a:xfrm>
            <a:off x="624943" y="4005066"/>
            <a:ext cx="8483561" cy="2558067"/>
            <a:chOff x="468313" y="4594225"/>
            <a:chExt cx="8207375" cy="1949004"/>
          </a:xfrm>
        </p:grpSpPr>
        <p:sp>
          <p:nvSpPr>
            <p:cNvPr id="14" name="AutoShape 675"/>
            <p:cNvSpPr>
              <a:spLocks noChangeArrowheads="1"/>
            </p:cNvSpPr>
            <p:nvPr/>
          </p:nvSpPr>
          <p:spPr bwMode="auto">
            <a:xfrm>
              <a:off x="468313" y="4594225"/>
              <a:ext cx="8207375" cy="192912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2FE82"/>
                </a:gs>
                <a:gs pos="100000">
                  <a:srgbClr val="0092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2500" dirty="0"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15" name="TextBox 24"/>
            <p:cNvSpPr txBox="1">
              <a:spLocks noChangeArrowheads="1"/>
            </p:cNvSpPr>
            <p:nvPr/>
          </p:nvSpPr>
          <p:spPr bwMode="auto">
            <a:xfrm>
              <a:off x="539750" y="4770436"/>
              <a:ext cx="8135938" cy="1772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ko-KR" sz="2500" b="1" dirty="0">
                  <a:solidFill>
                    <a:srgbClr val="C00000"/>
                  </a:solidFill>
                  <a:latin typeface="HY동녘B" pitchFamily="18" charset="-127"/>
                  <a:ea typeface="HY동녘B" pitchFamily="18" charset="-127"/>
                </a:rPr>
                <a:t>※</a:t>
              </a:r>
              <a:r>
                <a:rPr lang="ko-KR" altLang="en-US" sz="2500" b="1" dirty="0">
                  <a:solidFill>
                    <a:srgbClr val="C00000"/>
                  </a:solidFill>
                  <a:latin typeface="HY동녘B" pitchFamily="18" charset="-127"/>
                  <a:ea typeface="HY동녘B" pitchFamily="18" charset="-127"/>
                </a:rPr>
                <a:t>주의사항 </a:t>
              </a:r>
              <a:r>
                <a:rPr lang="en-US" altLang="ko-KR" sz="2500" b="1" dirty="0">
                  <a:solidFill>
                    <a:srgbClr val="C00000"/>
                  </a:solidFill>
                  <a:latin typeface="HY동녘B" pitchFamily="18" charset="-127"/>
                  <a:ea typeface="HY동녘B" pitchFamily="18" charset="-127"/>
                </a:rPr>
                <a:t>: [</a:t>
              </a:r>
              <a:r>
                <a:rPr lang="ko-KR" altLang="en-US" sz="2500" b="1" dirty="0">
                  <a:solidFill>
                    <a:srgbClr val="C00000"/>
                  </a:solidFill>
                  <a:latin typeface="HY동녘B" pitchFamily="18" charset="-127"/>
                  <a:ea typeface="HY동녘B" pitchFamily="18" charset="-127"/>
                </a:rPr>
                <a:t>수강신청 학점</a:t>
              </a:r>
              <a:r>
                <a:rPr lang="en-US" altLang="ko-KR" sz="2500" b="1" dirty="0">
                  <a:solidFill>
                    <a:srgbClr val="C00000"/>
                  </a:solidFill>
                  <a:latin typeface="HY동녘B" pitchFamily="18" charset="-127"/>
                  <a:ea typeface="HY동녘B" pitchFamily="18" charset="-127"/>
                </a:rPr>
                <a:t> ]</a:t>
              </a:r>
            </a:p>
            <a:p>
              <a:pPr>
                <a:lnSpc>
                  <a:spcPct val="120000"/>
                </a:lnSpc>
                <a:buFont typeface="Wingdings" pitchFamily="2" charset="2"/>
                <a:buChar char="§"/>
                <a:defRPr/>
              </a:pPr>
              <a:r>
                <a:rPr lang="ko-KR" altLang="en-US" sz="2400" dirty="0" smtClean="0">
                  <a:solidFill>
                    <a:srgbClr val="002060"/>
                  </a:solidFill>
                  <a:latin typeface="휴먼모음T" pitchFamily="18" charset="-127"/>
                  <a:ea typeface="휴먼모음T" pitchFamily="18" charset="-127"/>
                </a:rPr>
                <a:t>학기당 </a:t>
              </a:r>
              <a:r>
                <a:rPr lang="en-US" altLang="ko-KR" sz="2400" dirty="0" smtClean="0">
                  <a:solidFill>
                    <a:srgbClr val="002060"/>
                  </a:solidFill>
                  <a:latin typeface="휴먼모음T" pitchFamily="18" charset="-127"/>
                  <a:ea typeface="휴먼모음T" pitchFamily="18" charset="-127"/>
                </a:rPr>
                <a:t>12~24</a:t>
              </a:r>
              <a:r>
                <a:rPr lang="ko-KR" altLang="en-US" sz="2400" dirty="0">
                  <a:solidFill>
                    <a:srgbClr val="002060"/>
                  </a:solidFill>
                  <a:latin typeface="휴먼모음T" pitchFamily="18" charset="-127"/>
                  <a:ea typeface="휴먼모음T" pitchFamily="18" charset="-127"/>
                </a:rPr>
                <a:t>학점까지 신청가능</a:t>
              </a:r>
              <a:r>
                <a:rPr lang="en-US" altLang="ko-KR" sz="2400" dirty="0">
                  <a:solidFill>
                    <a:schemeClr val="accent5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모음T" pitchFamily="18" charset="-127"/>
                  <a:ea typeface="휴먼모음T" pitchFamily="18" charset="-127"/>
                </a:rPr>
                <a:t>(</a:t>
              </a:r>
              <a:r>
                <a:rPr lang="ko-KR" altLang="en-US" sz="2400" dirty="0">
                  <a:solidFill>
                    <a:schemeClr val="accent5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모음T" pitchFamily="18" charset="-127"/>
                  <a:ea typeface="휴먼모음T" pitchFamily="18" charset="-127"/>
                </a:rPr>
                <a:t>타 전공과목 신청학점 포함</a:t>
              </a:r>
              <a:r>
                <a:rPr lang="en-US" altLang="ko-KR" sz="2400" dirty="0">
                  <a:solidFill>
                    <a:schemeClr val="accent5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모음T" pitchFamily="18" charset="-127"/>
                  <a:ea typeface="휴먼모음T" pitchFamily="18" charset="-127"/>
                </a:rPr>
                <a:t>)</a:t>
              </a:r>
            </a:p>
            <a:p>
              <a:pPr>
                <a:lnSpc>
                  <a:spcPct val="120000"/>
                </a:lnSpc>
                <a:buFont typeface="Wingdings" pitchFamily="2" charset="2"/>
                <a:buChar char="§"/>
                <a:defRPr/>
              </a:pPr>
              <a:r>
                <a:rPr lang="ko-KR" altLang="en-US" sz="2400" dirty="0" smtClean="0">
                  <a:solidFill>
                    <a:srgbClr val="002060"/>
                  </a:solidFill>
                  <a:latin typeface="휴먼모음T" pitchFamily="18" charset="-127"/>
                  <a:ea typeface="휴먼모음T" pitchFamily="18" charset="-127"/>
                </a:rPr>
                <a:t>타 전공은 </a:t>
              </a:r>
              <a:r>
                <a:rPr lang="ko-KR" altLang="en-US" sz="2400" dirty="0">
                  <a:solidFill>
                    <a:srgbClr val="002060"/>
                  </a:solidFill>
                  <a:latin typeface="휴먼모음T" pitchFamily="18" charset="-127"/>
                  <a:ea typeface="휴먼모음T" pitchFamily="18" charset="-127"/>
                </a:rPr>
                <a:t>재학 중 </a:t>
              </a:r>
              <a:r>
                <a:rPr lang="en-US" altLang="ko-KR" sz="2400" dirty="0" smtClean="0">
                  <a:solidFill>
                    <a:srgbClr val="002060"/>
                  </a:solidFill>
                  <a:latin typeface="휴먼모음T" pitchFamily="18" charset="-127"/>
                  <a:ea typeface="휴먼모음T" pitchFamily="18" charset="-127"/>
                </a:rPr>
                <a:t>12</a:t>
              </a:r>
              <a:r>
                <a:rPr lang="ko-KR" altLang="en-US" sz="2400" dirty="0" smtClean="0">
                  <a:solidFill>
                    <a:srgbClr val="002060"/>
                  </a:solidFill>
                  <a:latin typeface="휴먼모음T" pitchFamily="18" charset="-127"/>
                  <a:ea typeface="휴먼모음T" pitchFamily="18" charset="-127"/>
                </a:rPr>
                <a:t>학점</a:t>
              </a:r>
              <a:r>
                <a:rPr lang="en-US" altLang="ko-KR" sz="2400" dirty="0">
                  <a:solidFill>
                    <a:srgbClr val="FF0000"/>
                  </a:solidFill>
                  <a:latin typeface="휴먼모음T" pitchFamily="18" charset="-127"/>
                  <a:ea typeface="휴먼모음T" pitchFamily="18" charset="-127"/>
                </a:rPr>
                <a:t>(3</a:t>
              </a:r>
              <a:r>
                <a:rPr lang="ko-KR" altLang="en-US" sz="2400" dirty="0" smtClean="0">
                  <a:solidFill>
                    <a:srgbClr val="FF0000"/>
                  </a:solidFill>
                  <a:latin typeface="휴먼모음T" pitchFamily="18" charset="-127"/>
                  <a:ea typeface="휴먼모음T" pitchFamily="18" charset="-127"/>
                </a:rPr>
                <a:t>년제</a:t>
              </a:r>
              <a:r>
                <a:rPr lang="en-US" altLang="ko-KR" sz="2400" dirty="0" smtClean="0">
                  <a:solidFill>
                    <a:srgbClr val="FF0000"/>
                  </a:solidFill>
                  <a:latin typeface="휴먼모음T" pitchFamily="18" charset="-127"/>
                  <a:ea typeface="휴먼모음T" pitchFamily="18" charset="-127"/>
                </a:rPr>
                <a:t>, 4</a:t>
              </a:r>
              <a:r>
                <a:rPr lang="ko-KR" altLang="en-US" sz="2400" dirty="0" smtClean="0">
                  <a:solidFill>
                    <a:srgbClr val="FF0000"/>
                  </a:solidFill>
                  <a:latin typeface="휴먼모음T" pitchFamily="18" charset="-127"/>
                  <a:ea typeface="휴먼모음T" pitchFamily="18" charset="-127"/>
                </a:rPr>
                <a:t>년제 </a:t>
              </a:r>
              <a:r>
                <a:rPr lang="en-US" altLang="ko-KR" sz="2400" dirty="0" smtClean="0">
                  <a:solidFill>
                    <a:srgbClr val="FF0000"/>
                  </a:solidFill>
                  <a:latin typeface="휴먼모음T" pitchFamily="18" charset="-127"/>
                  <a:ea typeface="휴먼모음T" pitchFamily="18" charset="-127"/>
                </a:rPr>
                <a:t>15</a:t>
              </a:r>
              <a:r>
                <a:rPr lang="ko-KR" altLang="en-US" sz="2400" dirty="0" smtClean="0">
                  <a:solidFill>
                    <a:srgbClr val="FF0000"/>
                  </a:solidFill>
                  <a:latin typeface="휴먼모음T" pitchFamily="18" charset="-127"/>
                  <a:ea typeface="휴먼모음T" pitchFamily="18" charset="-127"/>
                </a:rPr>
                <a:t>학점</a:t>
              </a:r>
              <a:r>
                <a:rPr lang="en-US" altLang="ko-KR" sz="2400" dirty="0">
                  <a:solidFill>
                    <a:srgbClr val="FF0000"/>
                  </a:solidFill>
                  <a:latin typeface="휴먼모음T" pitchFamily="18" charset="-127"/>
                  <a:ea typeface="휴먼모음T" pitchFamily="18" charset="-127"/>
                </a:rPr>
                <a:t>)</a:t>
              </a:r>
              <a:r>
                <a:rPr lang="ko-KR" altLang="en-US" sz="2400" dirty="0">
                  <a:solidFill>
                    <a:srgbClr val="002060"/>
                  </a:solidFill>
                  <a:latin typeface="휴먼모음T" pitchFamily="18" charset="-127"/>
                  <a:ea typeface="휴먼모음T" pitchFamily="18" charset="-127"/>
                </a:rPr>
                <a:t>까지 </a:t>
              </a:r>
              <a:r>
                <a:rPr lang="ko-KR" altLang="en-US" sz="2400" dirty="0" smtClean="0">
                  <a:solidFill>
                    <a:srgbClr val="002060"/>
                  </a:solidFill>
                  <a:latin typeface="휴먼모음T" pitchFamily="18" charset="-127"/>
                  <a:ea typeface="휴먼모음T" pitchFamily="18" charset="-127"/>
                </a:rPr>
                <a:t>신청 가능</a:t>
              </a:r>
              <a:endParaRPr lang="en-US" altLang="ko-KR" sz="2400" dirty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pPr>
                <a:lnSpc>
                  <a:spcPct val="120000"/>
                </a:lnSpc>
                <a:buFont typeface="Wingdings" pitchFamily="2" charset="2"/>
                <a:buChar char="§"/>
                <a:defRPr/>
              </a:pPr>
              <a:r>
                <a:rPr lang="ko-KR" altLang="en-US" sz="2400" spc="-150" dirty="0" smtClean="0">
                  <a:solidFill>
                    <a:srgbClr val="002060"/>
                  </a:solidFill>
                  <a:latin typeface="휴먼모음T" pitchFamily="18" charset="-127"/>
                  <a:ea typeface="휴먼모음T" pitchFamily="18" charset="-127"/>
                </a:rPr>
                <a:t>장학생 </a:t>
              </a:r>
              <a:r>
                <a:rPr lang="ko-KR" altLang="en-US" sz="2400" spc="-150" dirty="0">
                  <a:solidFill>
                    <a:srgbClr val="002060"/>
                  </a:solidFill>
                  <a:latin typeface="휴먼모음T" pitchFamily="18" charset="-127"/>
                  <a:ea typeface="휴먼모음T" pitchFamily="18" charset="-127"/>
                </a:rPr>
                <a:t>선발대상</a:t>
              </a:r>
              <a:r>
                <a:rPr lang="en-US" altLang="ko-KR" sz="2400" spc="-150" dirty="0">
                  <a:solidFill>
                    <a:srgbClr val="002060"/>
                  </a:solidFill>
                  <a:latin typeface="휴먼모음T" pitchFamily="18" charset="-127"/>
                  <a:ea typeface="휴먼모음T" pitchFamily="18" charset="-127"/>
                </a:rPr>
                <a:t>(</a:t>
              </a:r>
              <a:r>
                <a:rPr lang="ko-KR" altLang="en-US" sz="2400" spc="-150" dirty="0">
                  <a:solidFill>
                    <a:srgbClr val="002060"/>
                  </a:solidFill>
                  <a:latin typeface="휴먼모음T" pitchFamily="18" charset="-127"/>
                  <a:ea typeface="휴먼모음T" pitchFamily="18" charset="-127"/>
                </a:rPr>
                <a:t>모든 장학 포함</a:t>
              </a:r>
              <a:r>
                <a:rPr lang="en-US" altLang="ko-KR" sz="2400" spc="-150" dirty="0">
                  <a:solidFill>
                    <a:srgbClr val="002060"/>
                  </a:solidFill>
                  <a:latin typeface="휴먼모음T" pitchFamily="18" charset="-127"/>
                  <a:ea typeface="휴먼모음T" pitchFamily="18" charset="-127"/>
                </a:rPr>
                <a:t>)</a:t>
              </a:r>
              <a:r>
                <a:rPr lang="ko-KR" altLang="en-US" sz="2400" spc="-150" dirty="0">
                  <a:solidFill>
                    <a:srgbClr val="002060"/>
                  </a:solidFill>
                  <a:latin typeface="휴먼모음T" pitchFamily="18" charset="-127"/>
                  <a:ea typeface="휴먼모음T" pitchFamily="18" charset="-127"/>
                </a:rPr>
                <a:t>은 학기당 </a:t>
              </a:r>
              <a:r>
                <a:rPr lang="en-US" altLang="ko-KR" sz="2400" spc="-150" dirty="0">
                  <a:solidFill>
                    <a:srgbClr val="002060"/>
                  </a:solidFill>
                  <a:latin typeface="휴먼모음T" pitchFamily="18" charset="-127"/>
                  <a:ea typeface="휴먼모음T" pitchFamily="18" charset="-127"/>
                </a:rPr>
                <a:t>18</a:t>
              </a:r>
              <a:r>
                <a:rPr lang="ko-KR" altLang="en-US" sz="2400" spc="-150" dirty="0">
                  <a:solidFill>
                    <a:srgbClr val="002060"/>
                  </a:solidFill>
                  <a:latin typeface="휴먼모음T" pitchFamily="18" charset="-127"/>
                  <a:ea typeface="휴먼모음T" pitchFamily="18" charset="-127"/>
                </a:rPr>
                <a:t>학점이상 수강 </a:t>
              </a:r>
              <a:r>
                <a:rPr lang="ko-KR" altLang="en-US" sz="2400" spc="-150" dirty="0" smtClean="0">
                  <a:solidFill>
                    <a:srgbClr val="002060"/>
                  </a:solidFill>
                  <a:latin typeface="휴먼모음T" pitchFamily="18" charset="-127"/>
                  <a:ea typeface="휴먼모음T" pitchFamily="18" charset="-127"/>
                </a:rPr>
                <a:t>신청</a:t>
              </a:r>
              <a:endParaRPr lang="en-US" altLang="ko-KR" sz="2400" spc="-150" dirty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pPr>
                <a:lnSpc>
                  <a:spcPct val="120000"/>
                </a:lnSpc>
                <a:buFont typeface="Wingdings" pitchFamily="2" charset="2"/>
                <a:buChar char="§"/>
                <a:defRPr/>
              </a:pPr>
              <a:r>
                <a:rPr lang="ko-KR" altLang="en-US" sz="2400" dirty="0" smtClean="0">
                  <a:solidFill>
                    <a:srgbClr val="002060"/>
                  </a:solidFill>
                  <a:latin typeface="휴먼모음T" pitchFamily="18" charset="-127"/>
                  <a:ea typeface="휴먼모음T" pitchFamily="18" charset="-127"/>
                </a:rPr>
                <a:t>수강신청 </a:t>
              </a:r>
              <a:r>
                <a:rPr lang="ko-KR" altLang="en-US" sz="2400" dirty="0">
                  <a:solidFill>
                    <a:srgbClr val="002060"/>
                  </a:solidFill>
                  <a:latin typeface="휴먼모음T" pitchFamily="18" charset="-127"/>
                  <a:ea typeface="휴먼모음T" pitchFamily="18" charset="-127"/>
                </a:rPr>
                <a:t>정정은 개강 후 </a:t>
              </a:r>
              <a:r>
                <a:rPr lang="en-US" altLang="ko-KR" sz="2400" dirty="0">
                  <a:solidFill>
                    <a:srgbClr val="002060"/>
                  </a:solidFill>
                  <a:latin typeface="휴먼모음T" pitchFamily="18" charset="-127"/>
                  <a:ea typeface="휴먼모음T" pitchFamily="18" charset="-127"/>
                </a:rPr>
                <a:t>1</a:t>
              </a:r>
              <a:r>
                <a:rPr lang="ko-KR" altLang="en-US" sz="2400" dirty="0">
                  <a:solidFill>
                    <a:srgbClr val="002060"/>
                  </a:solidFill>
                  <a:latin typeface="휴먼모음T" pitchFamily="18" charset="-127"/>
                  <a:ea typeface="휴먼모음T" pitchFamily="18" charset="-127"/>
                </a:rPr>
                <a:t>주일 이내 가능</a:t>
              </a:r>
              <a:endParaRPr lang="ko-KR" altLang="en-US" sz="2400" dirty="0">
                <a:latin typeface="휴먼모음T" pitchFamily="18" charset="-127"/>
                <a:ea typeface="휴먼모음T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855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368300" y="0"/>
            <a:ext cx="0" cy="603528"/>
          </a:xfrm>
          <a:prstGeom prst="line">
            <a:avLst/>
          </a:prstGeom>
          <a:ln w="38100">
            <a:solidFill>
              <a:srgbClr val="E753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368300" y="231031"/>
            <a:ext cx="7372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defRPr/>
            </a:pPr>
            <a:r>
              <a:rPr lang="en-US" altLang="ko-KR" sz="2400" b="1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ysClr val="windowText" lastClr="000000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2</a:t>
            </a:r>
            <a:r>
              <a:rPr lang="en-US" altLang="ko-KR" sz="2400" b="1" kern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ysClr val="windowText" lastClr="000000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-2. </a:t>
            </a:r>
            <a:r>
              <a:rPr lang="ko-KR" altLang="en-US" sz="2400" b="1" kern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ysClr val="windowText" lastClr="000000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교양과목 수강신청</a:t>
            </a:r>
            <a:endParaRPr lang="ko-KR" altLang="en-US" sz="2400" b="1" kern="0" dirty="0">
              <a:solidFill>
                <a:sysClr val="windowText" lastClr="000000"/>
              </a:solidFill>
              <a:latin typeface="+mj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417" y="764704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8000" algn="l"/>
              </a:tabLst>
            </a:pPr>
            <a:r>
              <a:rPr kumimoji="0" lang="ko-K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맑은 고딕"/>
                <a:ea typeface="맑은 고딕"/>
              </a:rPr>
              <a:t>▶교양과목 수강신청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408474" y="1216572"/>
            <a:ext cx="5688632" cy="42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3142" tIns="56571" rIns="113142" bIns="56571">
            <a:spAutoFit/>
          </a:bodyPr>
          <a:lstStyle/>
          <a:p>
            <a:pPr>
              <a:defRPr/>
            </a:pPr>
            <a:r>
              <a:rPr lang="en-US" altLang="ko-KR" sz="2000" dirty="0">
                <a:solidFill>
                  <a:schemeClr val="accent5">
                    <a:lumMod val="90000"/>
                  </a:schemeClr>
                </a:solidFill>
                <a:latin typeface="HY산B" pitchFamily="18" charset="-127"/>
                <a:ea typeface="HY산B" pitchFamily="18" charset="-127"/>
              </a:rPr>
              <a:t>※</a:t>
            </a:r>
            <a:r>
              <a:rPr lang="en-US" altLang="ko-KR" sz="2000" dirty="0">
                <a:solidFill>
                  <a:srgbClr val="C00000"/>
                </a:solidFill>
                <a:latin typeface="HY산B" pitchFamily="18" charset="-127"/>
                <a:ea typeface="HY산B" pitchFamily="18" charset="-127"/>
              </a:rPr>
              <a:t> </a:t>
            </a:r>
            <a:r>
              <a:rPr lang="ko-KR" altLang="en-US" sz="2000" dirty="0" smtClean="0">
                <a:solidFill>
                  <a:srgbClr val="233348"/>
                </a:solidFill>
                <a:latin typeface="HY산B" pitchFamily="18" charset="-127"/>
                <a:ea typeface="HY산B" pitchFamily="18" charset="-127"/>
              </a:rPr>
              <a:t>교양필수 및 의무이수 교과목은 반드시 이수</a:t>
            </a:r>
            <a:endParaRPr lang="en-US" altLang="ko-KR" sz="2000" dirty="0">
              <a:solidFill>
                <a:srgbClr val="2333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46449" y="1629270"/>
            <a:ext cx="8390047" cy="5112098"/>
          </a:xfrm>
          <a:prstGeom prst="rect">
            <a:avLst/>
          </a:prstGeom>
          <a:solidFill>
            <a:schemeClr val="accent2">
              <a:alpha val="20000"/>
            </a:schemeClr>
          </a:solidFill>
          <a:ln w="127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u"/>
              <a:defRPr/>
            </a:pPr>
            <a:r>
              <a:rPr lang="ko-KR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교양 필수 및 </a:t>
            </a:r>
            <a:r>
              <a:rPr lang="ko-KR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의무이수교과</a:t>
            </a:r>
            <a:r>
              <a:rPr lang="en-US" altLang="ko-K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이수 시 졸업 가능</a:t>
            </a:r>
            <a:r>
              <a:rPr lang="en-US" altLang="ko-K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>
              <a:defRPr/>
            </a:pP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en-US" altLang="ko-KR" sz="2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교양필수 </a:t>
            </a:r>
            <a:r>
              <a:rPr lang="en-US" altLang="ko-KR" sz="2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기독교와 </a:t>
            </a: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문화</a:t>
            </a:r>
            <a:endParaRPr lang="en-US" altLang="ko-KR" sz="24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defRPr/>
            </a:pPr>
            <a:r>
              <a:rPr lang="en-US" altLang="ko-KR" sz="2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- </a:t>
            </a: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학과</a:t>
            </a:r>
            <a:r>
              <a:rPr lang="en-US" altLang="ko-KR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부</a:t>
            </a:r>
            <a:r>
              <a:rPr lang="en-US" altLang="ko-KR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별로 수강 학기가 다르며</a:t>
            </a:r>
            <a:r>
              <a:rPr lang="en-US" altLang="ko-KR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학과 안내사항 참고</a:t>
            </a:r>
            <a:endParaRPr lang="en-US" altLang="ko-KR" sz="24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defRPr/>
            </a:pPr>
            <a:r>
              <a:rPr lang="en-US" altLang="ko-KR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- 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학기 </a:t>
            </a:r>
            <a:r>
              <a:rPr lang="ko-KR" altLang="en-US" sz="2000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개설학과</a:t>
            </a:r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– </a:t>
            </a:r>
            <a:r>
              <a:rPr lang="en-US" altLang="ko-KR" sz="2000" dirty="0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AI</a:t>
            </a:r>
            <a:r>
              <a:rPr lang="ko-KR" altLang="en-US" sz="2000" dirty="0" err="1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드론∙전자과</a:t>
            </a:r>
            <a:r>
              <a:rPr lang="en-US" altLang="ko-KR" sz="2000" dirty="0" smtClean="0">
                <a:solidFill>
                  <a:srgbClr val="0A00D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SNS</a:t>
            </a:r>
            <a:r>
              <a:rPr lang="ko-KR" altLang="en-US" sz="2000" dirty="0" smtClean="0">
                <a:solidFill>
                  <a:srgbClr val="0A00D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마케팅과</a:t>
            </a:r>
            <a:r>
              <a:rPr lang="en-US" altLang="ko-KR" sz="2000" dirty="0" smtClean="0">
                <a:solidFill>
                  <a:srgbClr val="0A00D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 smtClean="0">
                <a:solidFill>
                  <a:srgbClr val="0A00D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간호학과</a:t>
            </a:r>
            <a:r>
              <a:rPr lang="en-US" altLang="ko-KR" sz="2000" dirty="0" smtClean="0">
                <a:solidFill>
                  <a:srgbClr val="0A00D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 err="1" smtClean="0">
                <a:solidFill>
                  <a:srgbClr val="0A00D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경찰행</a:t>
            </a:r>
            <a:endParaRPr lang="en-US" altLang="ko-KR" sz="2000" dirty="0" smtClean="0">
              <a:solidFill>
                <a:srgbClr val="0A00DA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defRPr/>
            </a:pPr>
            <a:r>
              <a:rPr lang="en-US" altLang="ko-KR" sz="2000" dirty="0">
                <a:solidFill>
                  <a:srgbClr val="0A00D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 smtClean="0">
                <a:solidFill>
                  <a:srgbClr val="0A00D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</a:t>
            </a:r>
            <a:r>
              <a:rPr lang="ko-KR" altLang="en-US" sz="2000" dirty="0" smtClean="0">
                <a:solidFill>
                  <a:srgbClr val="0A00D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정과</a:t>
            </a:r>
            <a:r>
              <a:rPr lang="en-US" altLang="ko-KR" sz="2000" dirty="0" smtClean="0">
                <a:solidFill>
                  <a:srgbClr val="0A00D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 smtClean="0">
                <a:solidFill>
                  <a:srgbClr val="0A00D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글로벌한국문화과</a:t>
            </a:r>
            <a:r>
              <a:rPr lang="en-US" altLang="ko-KR" sz="2000" dirty="0" smtClean="0">
                <a:solidFill>
                  <a:srgbClr val="0A00D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2000" dirty="0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기업브랜드학부</a:t>
            </a:r>
            <a:r>
              <a:rPr lang="en-US" altLang="ko-KR" sz="2000" dirty="0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 err="1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네일아트디자인과</a:t>
            </a:r>
            <a:r>
              <a:rPr lang="en-US" altLang="ko-KR" sz="2000" dirty="0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 err="1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디지</a:t>
            </a:r>
            <a:endParaRPr lang="en-US" altLang="ko-KR" sz="2000" dirty="0" smtClean="0">
              <a:solidFill>
                <a:srgbClr val="0A00DA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defRPr/>
            </a:pPr>
            <a:r>
              <a:rPr lang="en-US" altLang="ko-KR" sz="2000" dirty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000" dirty="0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r>
              <a:rPr lang="ko-KR" altLang="en-US" sz="2000" dirty="0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털콘텐츠학부</a:t>
            </a:r>
            <a:r>
              <a:rPr lang="en-US" altLang="ko-KR" sz="2000" dirty="0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 err="1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메이크업</a:t>
            </a:r>
            <a:r>
              <a:rPr lang="ko-KR" altLang="en-US" sz="2000" dirty="0" err="1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코디네이션과</a:t>
            </a:r>
            <a:r>
              <a:rPr lang="en-US" altLang="ko-KR" sz="2000" dirty="0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 err="1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뷰티스킨테라피과</a:t>
            </a:r>
            <a:r>
              <a:rPr lang="en-US" altLang="ko-KR" sz="2000" dirty="0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 err="1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사회복</a:t>
            </a:r>
            <a:endParaRPr lang="en-US" altLang="ko-KR" sz="2000" dirty="0" smtClean="0">
              <a:solidFill>
                <a:srgbClr val="0A00DA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defRPr/>
            </a:pPr>
            <a:r>
              <a:rPr lang="en-US" altLang="ko-KR" sz="2000" dirty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000" dirty="0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r>
              <a:rPr lang="ko-KR" altLang="en-US" sz="2000" dirty="0" err="1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지상담과</a:t>
            </a:r>
            <a:r>
              <a:rPr lang="en-US" altLang="ko-KR" sz="2000" dirty="0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산업디자인과</a:t>
            </a:r>
            <a:r>
              <a:rPr lang="en-US" altLang="ko-KR" sz="2000" dirty="0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시각디자인과</a:t>
            </a:r>
            <a:r>
              <a:rPr lang="en-US" altLang="ko-KR" sz="2000" dirty="0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식품영양조리학부</a:t>
            </a:r>
            <a:r>
              <a:rPr lang="en-US" altLang="ko-KR" sz="2000" dirty="0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 err="1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플라워</a:t>
            </a:r>
            <a:r>
              <a:rPr lang="ko-KR" altLang="en-US" sz="2000" dirty="0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∙</a:t>
            </a:r>
            <a:endParaRPr lang="en-US" altLang="ko-KR" sz="2000" dirty="0" smtClean="0">
              <a:solidFill>
                <a:srgbClr val="0A00DA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defRPr/>
            </a:pPr>
            <a:r>
              <a:rPr lang="en-US" altLang="ko-KR" sz="2000" dirty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000" dirty="0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r>
              <a:rPr lang="ko-KR" altLang="en-US" sz="2000" dirty="0" err="1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가드닝과</a:t>
            </a:r>
            <a:r>
              <a:rPr lang="en-US" altLang="ko-KR" sz="2000" dirty="0" smtClean="0">
                <a:solidFill>
                  <a:srgbClr val="0A00D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 smtClean="0">
                <a:solidFill>
                  <a:srgbClr val="0A00DA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헤어디자인과</a:t>
            </a:r>
            <a:r>
              <a:rPr lang="en-US" altLang="ko-KR" sz="2000" dirty="0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000" dirty="0">
              <a:solidFill>
                <a:srgbClr val="0A00DA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defRPr/>
            </a:pPr>
            <a:r>
              <a:rPr lang="en-US" altLang="ko-KR" sz="2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2</a:t>
            </a:r>
            <a:r>
              <a:rPr lang="en-US" altLang="ko-KR" sz="2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의무이수교과 </a:t>
            </a:r>
            <a:r>
              <a:rPr lang="en-US" altLang="ko-KR" sz="2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채플</a:t>
            </a:r>
            <a:r>
              <a:rPr lang="en-US" altLang="ko-KR" sz="2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사회봉사활동</a:t>
            </a:r>
            <a:endParaRPr lang="en-US" altLang="ko-KR" sz="2400" spc="-15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u"/>
              <a:defRPr/>
            </a:pPr>
            <a:r>
              <a:rPr lang="ko-KR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교양 </a:t>
            </a:r>
            <a:r>
              <a:rPr lang="ko-KR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교과목 졸업 필요 학점</a:t>
            </a:r>
            <a:r>
              <a:rPr lang="en-US" altLang="ko-K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교양 필수 포함</a:t>
            </a:r>
            <a:r>
              <a:rPr lang="en-US" altLang="ko-K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spc="-15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defRPr/>
            </a:pPr>
            <a:r>
              <a:rPr lang="en-US" altLang="ko-KR" sz="2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- 2</a:t>
            </a: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년제 </a:t>
            </a:r>
            <a:r>
              <a:rPr lang="en-US" altLang="ko-KR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학점</a:t>
            </a:r>
            <a:r>
              <a:rPr lang="en-US" altLang="ko-KR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en-US" altLang="ko-KR" sz="2400" dirty="0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dirty="0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년제 </a:t>
            </a:r>
            <a:r>
              <a:rPr lang="en-US" altLang="ko-KR" sz="2400" dirty="0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dirty="0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14</a:t>
            </a:r>
            <a:r>
              <a:rPr lang="ko-KR" altLang="en-US" sz="2400" dirty="0" smtClean="0">
                <a:solidFill>
                  <a:srgbClr val="0A00DA"/>
                </a:solidFill>
                <a:latin typeface="HY헤드라인M" pitchFamily="18" charset="-127"/>
                <a:ea typeface="HY헤드라인M" pitchFamily="18" charset="-127"/>
              </a:rPr>
              <a:t>학점</a:t>
            </a:r>
            <a:r>
              <a:rPr lang="en-US" altLang="ko-KR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4</a:t>
            </a: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년제 </a:t>
            </a:r>
            <a:r>
              <a:rPr lang="en-US" altLang="ko-KR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: 25</a:t>
            </a: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학점</a:t>
            </a:r>
            <a:endParaRPr lang="en-US" altLang="ko-KR" sz="24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defRPr/>
            </a:pPr>
            <a:r>
              <a:rPr lang="en-US" altLang="ko-KR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spc="-15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u"/>
              <a:defRPr/>
            </a:pPr>
            <a:r>
              <a:rPr lang="ko-KR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교양 </a:t>
            </a:r>
            <a:r>
              <a:rPr lang="ko-KR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교과목 </a:t>
            </a:r>
            <a:r>
              <a:rPr lang="ko-KR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편성 현황 </a:t>
            </a:r>
            <a:endParaRPr lang="en-US" altLang="ko-KR" sz="24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defRPr/>
            </a:pPr>
            <a:r>
              <a:rPr lang="en-US" altLang="ko-KR" sz="2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공지사항</a:t>
            </a:r>
            <a:r>
              <a:rPr lang="en-US" altLang="ko-KR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붙임 </a:t>
            </a:r>
            <a:r>
              <a:rPr lang="en-US" altLang="ko-KR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(2021</a:t>
            </a: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학년도 </a:t>
            </a:r>
            <a:r>
              <a:rPr lang="ko-KR" altLang="en-US" sz="2400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교양교과목</a:t>
            </a: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현황</a:t>
            </a:r>
            <a:r>
              <a:rPr lang="en-US" altLang="ko-KR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)’</a:t>
            </a: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참조 </a:t>
            </a:r>
            <a:r>
              <a:rPr lang="en-US" altLang="ko-KR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492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rgbClr val="D1131D"/>
        </a:solidFill>
      </a:spPr>
      <a:bodyPr wrap="square" rtlCol="0">
        <a:spAutoFit/>
      </a:bodyPr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3048000" algn="l"/>
          </a:tabLst>
          <a:defRPr kumimoji="0" sz="2800" b="1" i="0" u="none" strike="noStrike" kern="0" cap="none" spc="0" normalizeH="0" baseline="0" noProof="0" dirty="0">
            <a:ln>
              <a:noFill/>
            </a:ln>
            <a:solidFill>
              <a:srgbClr val="FC8E03"/>
            </a:solidFill>
            <a:effectLst/>
            <a:uLnTx/>
            <a:uFillTx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2085</TotalTime>
  <Words>546</Words>
  <Application>Microsoft Office PowerPoint</Application>
  <PresentationFormat>화면 슬라이드 쇼(4:3)</PresentationFormat>
  <Paragraphs>92</Paragraphs>
  <Slides>14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8" baseType="lpstr">
      <vt:lpstr>Adobe Heiti Std R</vt:lpstr>
      <vt:lpstr>HY동녘B</vt:lpstr>
      <vt:lpstr>HY동녘M</vt:lpstr>
      <vt:lpstr>HY목판L</vt:lpstr>
      <vt:lpstr>HY산B</vt:lpstr>
      <vt:lpstr>HY울릉도B</vt:lpstr>
      <vt:lpstr>HY헤드라인M</vt:lpstr>
      <vt:lpstr>맑은 고딕</vt:lpstr>
      <vt:lpstr>휴먼둥근헤드라인</vt:lpstr>
      <vt:lpstr>휴먼모음T</vt:lpstr>
      <vt:lpstr>휴먼엑스포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KMCU</dc:creator>
  <cp:lastModifiedBy>Windows 사용자</cp:lastModifiedBy>
  <cp:revision>92</cp:revision>
  <cp:lastPrinted>2020-02-03T06:43:36Z</cp:lastPrinted>
  <dcterms:created xsi:type="dcterms:W3CDTF">2017-12-18T07:23:14Z</dcterms:created>
  <dcterms:modified xsi:type="dcterms:W3CDTF">2021-02-05T08:05:39Z</dcterms:modified>
</cp:coreProperties>
</file>